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345" r:id="rId2"/>
    <p:sldId id="278" r:id="rId3"/>
    <p:sldId id="279" r:id="rId4"/>
    <p:sldId id="288" r:id="rId5"/>
    <p:sldId id="290" r:id="rId6"/>
    <p:sldId id="289" r:id="rId7"/>
    <p:sldId id="342" r:id="rId8"/>
    <p:sldId id="332" r:id="rId9"/>
    <p:sldId id="281" r:id="rId10"/>
    <p:sldId id="333" r:id="rId11"/>
    <p:sldId id="334" r:id="rId12"/>
    <p:sldId id="335" r:id="rId13"/>
    <p:sldId id="282" r:id="rId14"/>
    <p:sldId id="344" r:id="rId15"/>
    <p:sldId id="336" r:id="rId16"/>
    <p:sldId id="343" r:id="rId17"/>
    <p:sldId id="337" r:id="rId18"/>
    <p:sldId id="338" r:id="rId19"/>
    <p:sldId id="339" r:id="rId20"/>
    <p:sldId id="340" r:id="rId21"/>
    <p:sldId id="341" r:id="rId22"/>
    <p:sldId id="302" r:id="rId23"/>
  </p:sldIdLst>
  <p:sldSz cx="9144000" cy="6858000" type="screen4x3"/>
  <p:notesSz cx="6858000" cy="9144000"/>
  <p:embeddedFontLst>
    <p:embeddedFont>
      <p:font typeface="Arial Rounded MT Bold" panose="020F0704030504030204" pitchFamily="34" charset="0"/>
      <p:regular r:id="rId25"/>
    </p:embeddedFont>
    <p:embeddedFont>
      <p:font typeface="HY견고딕" panose="02030600000101010101" pitchFamily="18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9061"/>
    <a:srgbClr val="272123"/>
    <a:srgbClr val="FDA800"/>
    <a:srgbClr val="F2281E"/>
    <a:srgbClr val="7AB5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47" autoAdjust="0"/>
    <p:restoredTop sz="95412" autoAdjust="0"/>
  </p:normalViewPr>
  <p:slideViewPr>
    <p:cSldViewPr>
      <p:cViewPr varScale="1">
        <p:scale>
          <a:sx n="109" d="100"/>
          <a:sy n="109" d="100"/>
        </p:scale>
        <p:origin x="213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DA10ED-145C-43C4-A035-2D4936E1CBE3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9AA650-A0D8-4ACF-AC32-21155C44AF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630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922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71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62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83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371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81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424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374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456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026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13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02466-FE76-40E8-BE5D-598A609EDD2B}" type="datetimeFigureOut">
              <a:rPr lang="ko-KR" altLang="en-US" smtClean="0"/>
              <a:t>2019-06-04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97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58" y="2996952"/>
            <a:ext cx="568863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WSIT</a:t>
            </a:r>
            <a:r>
              <a:rPr lang="ko-KR" altLang="en-US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우송정보기술</a:t>
            </a:r>
            <a:endParaRPr lang="en-US" altLang="ko-KR" sz="47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6784" y="2664671"/>
            <a:ext cx="333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rial Rounded MT Bold" panose="020F0704030504030204" pitchFamily="34" charset="0"/>
                <a:ea typeface="HY견고딕" panose="02030600000101010101" pitchFamily="18" charset="-127"/>
              </a:rPr>
              <a:t>2019 06  </a:t>
            </a:r>
            <a:r>
              <a:rPr lang="en-US" altLang="ko-KR" dirty="0">
                <a:latin typeface="Arial Rounded MT Bold" panose="020F0704030504030204" pitchFamily="34" charset="0"/>
              </a:rPr>
              <a:t>running contest</a:t>
            </a:r>
            <a:endParaRPr lang="en-US" altLang="ko-KR" sz="11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Arial Rounded MT Bold" panose="020F0704030504030204" pitchFamily="34" charset="0"/>
              <a:ea typeface="HY견고딕" panose="02030600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435778" y="6697496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-435778" y="-27384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916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92CD730-7053-45B5-86A6-C6FC2A1055CC}"/>
              </a:ext>
            </a:extLst>
          </p:cNvPr>
          <p:cNvCxnSpPr/>
          <p:nvPr/>
        </p:nvCxnSpPr>
        <p:spPr>
          <a:xfrm>
            <a:off x="2350323" y="4005263"/>
            <a:ext cx="487074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0" descr="메인 첫번째 홈페이지.PNG">
            <a:extLst>
              <a:ext uri="{FF2B5EF4-FFF2-40B4-BE49-F238E27FC236}">
                <a16:creationId xmlns:a16="http://schemas.microsoft.com/office/drawing/2014/main" id="{685BF0E1-9779-4B6B-B9A1-39BB99BD1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50" y="862014"/>
            <a:ext cx="7733053" cy="513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329E41-B278-4374-A7ED-59E5110B9A82}"/>
              </a:ext>
            </a:extLst>
          </p:cNvPr>
          <p:cNvSpPr txBox="1"/>
          <p:nvPr/>
        </p:nvSpPr>
        <p:spPr>
          <a:xfrm>
            <a:off x="738646" y="155129"/>
            <a:ext cx="2321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화면설계도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index.html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85417E-2F5B-4CA8-AB56-B4A6BC3F41C4}"/>
              </a:ext>
            </a:extLst>
          </p:cNvPr>
          <p:cNvSpPr/>
          <p:nvPr/>
        </p:nvSpPr>
        <p:spPr>
          <a:xfrm>
            <a:off x="-9283" y="87937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F9806DEC-7528-48F0-B2C9-AE133CEF914A}"/>
              </a:ext>
            </a:extLst>
          </p:cNvPr>
          <p:cNvSpPr/>
          <p:nvPr/>
        </p:nvSpPr>
        <p:spPr>
          <a:xfrm rot="5400000">
            <a:off x="702755" y="118332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BD51C2-3C48-4623-B6E1-5389E52964EB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HY견고딕" panose="02030600000101010101" pitchFamily="18" charset="-127"/>
              </a:rPr>
              <a:t>02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17C058-42F0-40B9-B89C-43F13224F643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HY견고딕" panose="02030600000101010101" pitchFamily="18" charset="-127"/>
              </a:rPr>
              <a:t>03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27F7B0-12FA-4C8E-B8A7-6628C5038307}"/>
              </a:ext>
            </a:extLst>
          </p:cNvPr>
          <p:cNvSpPr txBox="1"/>
          <p:nvPr/>
        </p:nvSpPr>
        <p:spPr>
          <a:xfrm>
            <a:off x="10750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lt"/>
                <a:ea typeface="HY견고딕" panose="02030600000101010101" pitchFamily="18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63760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92CD730-7053-45B5-86A6-C6FC2A1055CC}"/>
              </a:ext>
            </a:extLst>
          </p:cNvPr>
          <p:cNvCxnSpPr/>
          <p:nvPr/>
        </p:nvCxnSpPr>
        <p:spPr>
          <a:xfrm>
            <a:off x="2350323" y="4005263"/>
            <a:ext cx="487074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0">
            <a:extLst>
              <a:ext uri="{FF2B5EF4-FFF2-40B4-BE49-F238E27FC236}">
                <a16:creationId xmlns:a16="http://schemas.microsoft.com/office/drawing/2014/main" id="{685BF0E1-9779-4B6B-B9A1-39BB99BD1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44750" y="1257523"/>
            <a:ext cx="7733053" cy="4347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329E41-B278-4374-A7ED-59E5110B9A82}"/>
              </a:ext>
            </a:extLst>
          </p:cNvPr>
          <p:cNvSpPr txBox="1"/>
          <p:nvPr/>
        </p:nvSpPr>
        <p:spPr>
          <a:xfrm>
            <a:off x="738646" y="155129"/>
            <a:ext cx="2321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화면설계도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index.html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98F916C-11E7-4840-81D9-00FED4958651}"/>
              </a:ext>
            </a:extLst>
          </p:cNvPr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1FB772EA-3D5F-4F68-884B-51289C4DB19F}"/>
              </a:ext>
            </a:extLst>
          </p:cNvPr>
          <p:cNvSpPr/>
          <p:nvPr/>
        </p:nvSpPr>
        <p:spPr>
          <a:xfrm rot="5400000">
            <a:off x="702755" y="167084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57EB82-0F5C-4741-B050-8CBB38E9EF39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HY견고딕" panose="02030600000101010101" pitchFamily="18" charset="-127"/>
              </a:rPr>
              <a:t>02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74E9A2-1D84-44FC-9FB9-4C9976856BCD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HY견고딕" panose="02030600000101010101" pitchFamily="18" charset="-127"/>
              </a:rPr>
              <a:t>03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EDACB8-A04C-4D92-9D1C-F34B7C74F430}"/>
              </a:ext>
            </a:extLst>
          </p:cNvPr>
          <p:cNvSpPr txBox="1"/>
          <p:nvPr/>
        </p:nvSpPr>
        <p:spPr>
          <a:xfrm>
            <a:off x="10750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lt"/>
                <a:ea typeface="HY견고딕" panose="02030600000101010101" pitchFamily="18" charset="-127"/>
              </a:rPr>
              <a:t>01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6822F9F-EF6E-4C03-BDEF-33BC42BED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960" y="1591498"/>
            <a:ext cx="5543474" cy="400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4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92CD730-7053-45B5-86A6-C6FC2A1055CC}"/>
              </a:ext>
            </a:extLst>
          </p:cNvPr>
          <p:cNvCxnSpPr/>
          <p:nvPr/>
        </p:nvCxnSpPr>
        <p:spPr>
          <a:xfrm>
            <a:off x="2350323" y="4005263"/>
            <a:ext cx="487074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0">
            <a:extLst>
              <a:ext uri="{FF2B5EF4-FFF2-40B4-BE49-F238E27FC236}">
                <a16:creationId xmlns:a16="http://schemas.microsoft.com/office/drawing/2014/main" id="{685BF0E1-9779-4B6B-B9A1-39BB99BD1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44750" y="1257523"/>
            <a:ext cx="7733053" cy="4347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329E41-B278-4374-A7ED-59E5110B9A82}"/>
              </a:ext>
            </a:extLst>
          </p:cNvPr>
          <p:cNvSpPr txBox="1"/>
          <p:nvPr/>
        </p:nvSpPr>
        <p:spPr>
          <a:xfrm>
            <a:off x="738646" y="155129"/>
            <a:ext cx="2321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화면설계도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index.html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B6CC0AD-66DA-48B5-A001-73F1B47A83F9}"/>
              </a:ext>
            </a:extLst>
          </p:cNvPr>
          <p:cNvSpPr/>
          <p:nvPr/>
        </p:nvSpPr>
        <p:spPr>
          <a:xfrm>
            <a:off x="-9283" y="180434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F9D65961-E5B0-491B-A75F-4D6247F94981}"/>
              </a:ext>
            </a:extLst>
          </p:cNvPr>
          <p:cNvSpPr/>
          <p:nvPr/>
        </p:nvSpPr>
        <p:spPr>
          <a:xfrm rot="5400000">
            <a:off x="702755" y="213442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B677DC-85BA-436B-89DD-604F8C18C73C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HY견고딕" panose="02030600000101010101" pitchFamily="18" charset="-127"/>
              </a:rPr>
              <a:t>02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436763-1C19-4DF6-8C26-198D72E94D2A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HY견고딕" panose="02030600000101010101" pitchFamily="18" charset="-127"/>
              </a:rPr>
              <a:t>03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5D38F4-B9F9-4845-8492-6903847EB424}"/>
              </a:ext>
            </a:extLst>
          </p:cNvPr>
          <p:cNvSpPr txBox="1"/>
          <p:nvPr/>
        </p:nvSpPr>
        <p:spPr>
          <a:xfrm>
            <a:off x="10750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lt"/>
                <a:ea typeface="HY견고딕" panose="02030600000101010101" pitchFamily="18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21904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532340" y="2953534"/>
            <a:ext cx="2079320" cy="950932"/>
            <a:chOff x="3536514" y="3152001"/>
            <a:chExt cx="2079320" cy="950932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주요기능</a:t>
              </a:r>
              <a:endParaRPr lang="en-US" altLang="ko-KR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536514" y="3733601"/>
              <a:ext cx="2079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Main Function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896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716816" y="3005599"/>
            <a:ext cx="1710368" cy="1123801"/>
            <a:chOff x="3720990" y="3152001"/>
            <a:chExt cx="1710368" cy="1123801"/>
          </a:xfrm>
        </p:grpSpPr>
        <p:sp>
          <p:nvSpPr>
            <p:cNvPr id="4" name="TextBox 3"/>
            <p:cNvSpPr txBox="1"/>
            <p:nvPr/>
          </p:nvSpPr>
          <p:spPr>
            <a:xfrm>
              <a:off x="3720990" y="3152001"/>
              <a:ext cx="1710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주요기능</a:t>
              </a:r>
              <a:endParaRPr lang="en-US" altLang="ko-KR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629471"/>
              <a:ext cx="17103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Presentation</a:t>
              </a: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4CC89FA-8D26-4D2B-8B1A-0F4051A0E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911BC9F-A497-49E7-A953-CE13D9A4CCF8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0192C3A-F4F0-4664-BADF-EFFC09E6FC94}"/>
              </a:ext>
            </a:extLst>
          </p:cNvPr>
          <p:cNvGrpSpPr/>
          <p:nvPr/>
        </p:nvGrpSpPr>
        <p:grpSpPr>
          <a:xfrm>
            <a:off x="261231" y="1215112"/>
            <a:ext cx="357032" cy="357032"/>
            <a:chOff x="1702654" y="2066925"/>
            <a:chExt cx="2765457" cy="2765457"/>
          </a:xfrm>
        </p:grpSpPr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6AA55F0F-7941-4B1C-BFE6-87B1049D1639}"/>
                </a:ext>
              </a:extLst>
            </p:cNvPr>
            <p:cNvSpPr/>
            <p:nvPr/>
          </p:nvSpPr>
          <p:spPr>
            <a:xfrm rot="18897692">
              <a:off x="1702740" y="2067011"/>
              <a:ext cx="2765371" cy="2765371"/>
            </a:xfrm>
            <a:prstGeom prst="rtTriangle">
              <a:avLst/>
            </a:prstGeom>
            <a:gradFill>
              <a:gsLst>
                <a:gs pos="0">
                  <a:srgbClr val="00B0F0">
                    <a:alpha val="29000"/>
                  </a:srgbClr>
                </a:gs>
                <a:gs pos="52000">
                  <a:srgbClr val="00B0F0">
                    <a:alpha val="26000"/>
                  </a:srgbClr>
                </a:gs>
                <a:gs pos="100000">
                  <a:srgbClr val="00B0F0">
                    <a:alpha val="8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0" name="직각 삼각형 9">
              <a:extLst>
                <a:ext uri="{FF2B5EF4-FFF2-40B4-BE49-F238E27FC236}">
                  <a16:creationId xmlns:a16="http://schemas.microsoft.com/office/drawing/2014/main" id="{C21D7651-77A1-4544-9C13-9DDDEF89C184}"/>
                </a:ext>
              </a:extLst>
            </p:cNvPr>
            <p:cNvSpPr/>
            <p:nvPr/>
          </p:nvSpPr>
          <p:spPr>
            <a:xfrm rot="8096888">
              <a:off x="1702654" y="2066925"/>
              <a:ext cx="2765371" cy="2765371"/>
            </a:xfrm>
            <a:prstGeom prst="rtTriangle">
              <a:avLst/>
            </a:prstGeom>
            <a:gradFill>
              <a:gsLst>
                <a:gs pos="0">
                  <a:srgbClr val="00B0F0">
                    <a:alpha val="29000"/>
                  </a:srgbClr>
                </a:gs>
                <a:gs pos="52000">
                  <a:srgbClr val="00B0F0">
                    <a:alpha val="26000"/>
                  </a:srgbClr>
                </a:gs>
                <a:gs pos="100000">
                  <a:srgbClr val="00B0F0">
                    <a:alpha val="8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EBE64FA1-8001-4C3D-9C58-1E5FA59DA99B}"/>
              </a:ext>
            </a:extLst>
          </p:cNvPr>
          <p:cNvSpPr/>
          <p:nvPr/>
        </p:nvSpPr>
        <p:spPr>
          <a:xfrm rot="18897692">
            <a:off x="679352" y="1046102"/>
            <a:ext cx="213909" cy="213909"/>
          </a:xfrm>
          <a:prstGeom prst="rtTriangl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2000">
                <a:schemeClr val="bg1">
                  <a:alpha val="26000"/>
                </a:schemeClr>
              </a:gs>
              <a:gs pos="100000">
                <a:schemeClr val="bg1">
                  <a:alpha val="2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2" name="직각 삼각형 11">
            <a:extLst>
              <a:ext uri="{FF2B5EF4-FFF2-40B4-BE49-F238E27FC236}">
                <a16:creationId xmlns:a16="http://schemas.microsoft.com/office/drawing/2014/main" id="{0071514F-FC8F-41A7-BD99-BD8918FDE9CF}"/>
              </a:ext>
            </a:extLst>
          </p:cNvPr>
          <p:cNvSpPr/>
          <p:nvPr/>
        </p:nvSpPr>
        <p:spPr>
          <a:xfrm rot="8096888">
            <a:off x="679345" y="1046095"/>
            <a:ext cx="213909" cy="213909"/>
          </a:xfrm>
          <a:prstGeom prst="rtTriangl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2000">
                <a:schemeClr val="bg1">
                  <a:alpha val="26000"/>
                </a:schemeClr>
              </a:gs>
              <a:gs pos="100000">
                <a:schemeClr val="bg1">
                  <a:alpha val="2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15349CEE-A96C-4C44-8CC2-87E71B29BB92}"/>
              </a:ext>
            </a:extLst>
          </p:cNvPr>
          <p:cNvSpPr/>
          <p:nvPr/>
        </p:nvSpPr>
        <p:spPr>
          <a:xfrm rot="18897692">
            <a:off x="1425210" y="1240607"/>
            <a:ext cx="213909" cy="213909"/>
          </a:xfrm>
          <a:prstGeom prst="rtTriangle">
            <a:avLst/>
          </a:prstGeom>
          <a:gradFill>
            <a:gsLst>
              <a:gs pos="0">
                <a:srgbClr val="00B0F0">
                  <a:alpha val="29000"/>
                </a:srgbClr>
              </a:gs>
              <a:gs pos="52000">
                <a:srgbClr val="00B0F0">
                  <a:alpha val="26000"/>
                </a:srgbClr>
              </a:gs>
              <a:gs pos="100000">
                <a:srgbClr val="00B0F0">
                  <a:alpha val="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513A7958-83CC-423E-850B-1BBB0341227D}"/>
              </a:ext>
            </a:extLst>
          </p:cNvPr>
          <p:cNvSpPr/>
          <p:nvPr/>
        </p:nvSpPr>
        <p:spPr>
          <a:xfrm rot="8096888">
            <a:off x="1425203" y="1240600"/>
            <a:ext cx="213909" cy="213909"/>
          </a:xfrm>
          <a:prstGeom prst="rtTriangle">
            <a:avLst/>
          </a:prstGeom>
          <a:gradFill>
            <a:gsLst>
              <a:gs pos="0">
                <a:srgbClr val="00B0F0">
                  <a:alpha val="29000"/>
                </a:srgbClr>
              </a:gs>
              <a:gs pos="52000">
                <a:srgbClr val="00B0F0">
                  <a:alpha val="26000"/>
                </a:srgbClr>
              </a:gs>
              <a:gs pos="100000">
                <a:srgbClr val="00B0F0">
                  <a:alpha val="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1F5E3CE9-7C29-44AF-97BE-187D738FA858}"/>
              </a:ext>
            </a:extLst>
          </p:cNvPr>
          <p:cNvSpPr/>
          <p:nvPr/>
        </p:nvSpPr>
        <p:spPr>
          <a:xfrm rot="18897692">
            <a:off x="981866" y="1210719"/>
            <a:ext cx="213909" cy="213909"/>
          </a:xfrm>
          <a:prstGeom prst="rtTriangle">
            <a:avLst/>
          </a:prstGeom>
          <a:gradFill>
            <a:gsLst>
              <a:gs pos="0">
                <a:srgbClr val="00B0F0">
                  <a:alpha val="29000"/>
                </a:srgbClr>
              </a:gs>
              <a:gs pos="52000">
                <a:srgbClr val="00B0F0">
                  <a:alpha val="26000"/>
                </a:srgbClr>
              </a:gs>
              <a:gs pos="100000">
                <a:srgbClr val="00B0F0">
                  <a:alpha val="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BB8AD097-C0C2-44D3-961F-4E8C28FC07D3}"/>
              </a:ext>
            </a:extLst>
          </p:cNvPr>
          <p:cNvSpPr/>
          <p:nvPr/>
        </p:nvSpPr>
        <p:spPr>
          <a:xfrm rot="8096888">
            <a:off x="981859" y="1210712"/>
            <a:ext cx="213909" cy="213909"/>
          </a:xfrm>
          <a:prstGeom prst="rtTriangle">
            <a:avLst/>
          </a:prstGeom>
          <a:gradFill>
            <a:gsLst>
              <a:gs pos="0">
                <a:srgbClr val="00B0F0">
                  <a:alpha val="29000"/>
                </a:srgbClr>
              </a:gs>
              <a:gs pos="52000">
                <a:srgbClr val="00B0F0">
                  <a:alpha val="26000"/>
                </a:srgbClr>
              </a:gs>
              <a:gs pos="100000">
                <a:srgbClr val="00B0F0">
                  <a:alpha val="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391E971-2079-456D-B1F6-20E3F329AC3F}"/>
              </a:ext>
            </a:extLst>
          </p:cNvPr>
          <p:cNvGrpSpPr/>
          <p:nvPr/>
        </p:nvGrpSpPr>
        <p:grpSpPr>
          <a:xfrm>
            <a:off x="1277912" y="1025187"/>
            <a:ext cx="130783" cy="130783"/>
            <a:chOff x="1823013" y="883592"/>
            <a:chExt cx="285221" cy="285221"/>
          </a:xfrm>
        </p:grpSpPr>
        <p:sp>
          <p:nvSpPr>
            <p:cNvPr id="18" name="직각 삼각형 17">
              <a:extLst>
                <a:ext uri="{FF2B5EF4-FFF2-40B4-BE49-F238E27FC236}">
                  <a16:creationId xmlns:a16="http://schemas.microsoft.com/office/drawing/2014/main" id="{11877C0F-3ADB-475E-8444-8631557F2727}"/>
                </a:ext>
              </a:extLst>
            </p:cNvPr>
            <p:cNvSpPr/>
            <p:nvPr/>
          </p:nvSpPr>
          <p:spPr>
            <a:xfrm rot="18897692">
              <a:off x="1823022" y="883601"/>
              <a:ext cx="285212" cy="285212"/>
            </a:xfrm>
            <a:prstGeom prst="rtTriangle">
              <a:avLst/>
            </a:prstGeom>
            <a:gradFill>
              <a:gsLst>
                <a:gs pos="0">
                  <a:schemeClr val="bg1">
                    <a:alpha val="37000"/>
                  </a:schemeClr>
                </a:gs>
                <a:gs pos="52000">
                  <a:schemeClr val="bg1">
                    <a:alpha val="26000"/>
                  </a:schemeClr>
                </a:gs>
                <a:gs pos="100000">
                  <a:schemeClr val="bg1">
                    <a:alpha val="29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9" name="직각 삼각형 18">
              <a:extLst>
                <a:ext uri="{FF2B5EF4-FFF2-40B4-BE49-F238E27FC236}">
                  <a16:creationId xmlns:a16="http://schemas.microsoft.com/office/drawing/2014/main" id="{DE14E9DA-F101-4BC3-A16A-B61672A7E6D9}"/>
                </a:ext>
              </a:extLst>
            </p:cNvPr>
            <p:cNvSpPr/>
            <p:nvPr/>
          </p:nvSpPr>
          <p:spPr>
            <a:xfrm rot="8096888">
              <a:off x="1823013" y="883592"/>
              <a:ext cx="285212" cy="285212"/>
            </a:xfrm>
            <a:prstGeom prst="rtTriangle">
              <a:avLst/>
            </a:prstGeom>
            <a:gradFill>
              <a:gsLst>
                <a:gs pos="0">
                  <a:schemeClr val="bg1">
                    <a:alpha val="37000"/>
                  </a:schemeClr>
                </a:gs>
                <a:gs pos="52000">
                  <a:schemeClr val="bg1">
                    <a:alpha val="26000"/>
                  </a:schemeClr>
                </a:gs>
                <a:gs pos="100000">
                  <a:schemeClr val="bg1">
                    <a:alpha val="29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670F7D9-28BE-4B08-8155-6EE3C7156749}"/>
              </a:ext>
            </a:extLst>
          </p:cNvPr>
          <p:cNvSpPr txBox="1"/>
          <p:nvPr/>
        </p:nvSpPr>
        <p:spPr>
          <a:xfrm>
            <a:off x="235722" y="1025106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주요기능 소개</a:t>
            </a:r>
          </a:p>
        </p:txBody>
      </p:sp>
      <p:sp>
        <p:nvSpPr>
          <p:cNvPr id="21" name="모서리가 둥근 직사각형 32">
            <a:extLst>
              <a:ext uri="{FF2B5EF4-FFF2-40B4-BE49-F238E27FC236}">
                <a16:creationId xmlns:a16="http://schemas.microsoft.com/office/drawing/2014/main" id="{8DDE54D0-27CA-489C-BA22-E7F3286B837D}"/>
              </a:ext>
            </a:extLst>
          </p:cNvPr>
          <p:cNvSpPr/>
          <p:nvPr/>
        </p:nvSpPr>
        <p:spPr>
          <a:xfrm rot="2700000">
            <a:off x="4293807" y="1787602"/>
            <a:ext cx="983101" cy="983102"/>
          </a:xfrm>
          <a:prstGeom prst="roundRect">
            <a:avLst>
              <a:gd name="adj" fmla="val 9699"/>
            </a:avLst>
          </a:prstGeom>
          <a:solidFill>
            <a:srgbClr val="376575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2" name="모서리가 둥근 직사각형 33">
            <a:extLst>
              <a:ext uri="{FF2B5EF4-FFF2-40B4-BE49-F238E27FC236}">
                <a16:creationId xmlns:a16="http://schemas.microsoft.com/office/drawing/2014/main" id="{40B6B070-6E88-4A9F-B859-AFB9DAB1A23B}"/>
              </a:ext>
            </a:extLst>
          </p:cNvPr>
          <p:cNvSpPr/>
          <p:nvPr/>
        </p:nvSpPr>
        <p:spPr>
          <a:xfrm rot="2700000">
            <a:off x="3542886" y="2554167"/>
            <a:ext cx="983101" cy="983102"/>
          </a:xfrm>
          <a:prstGeom prst="roundRect">
            <a:avLst>
              <a:gd name="adj" fmla="val 9699"/>
            </a:avLst>
          </a:prstGeom>
          <a:solidFill>
            <a:srgbClr val="376575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3" name="모서리가 둥근 직사각형 34">
            <a:extLst>
              <a:ext uri="{FF2B5EF4-FFF2-40B4-BE49-F238E27FC236}">
                <a16:creationId xmlns:a16="http://schemas.microsoft.com/office/drawing/2014/main" id="{600492AF-FC9C-45F8-9D3A-D936AC60C1D0}"/>
              </a:ext>
            </a:extLst>
          </p:cNvPr>
          <p:cNvSpPr/>
          <p:nvPr/>
        </p:nvSpPr>
        <p:spPr>
          <a:xfrm rot="2700000">
            <a:off x="3542886" y="4087296"/>
            <a:ext cx="983101" cy="983102"/>
          </a:xfrm>
          <a:prstGeom prst="roundRect">
            <a:avLst>
              <a:gd name="adj" fmla="val 9699"/>
            </a:avLst>
          </a:prstGeom>
          <a:solidFill>
            <a:srgbClr val="376575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4" name="모서리가 둥근 직사각형 35">
            <a:extLst>
              <a:ext uri="{FF2B5EF4-FFF2-40B4-BE49-F238E27FC236}">
                <a16:creationId xmlns:a16="http://schemas.microsoft.com/office/drawing/2014/main" id="{83E0D8F6-B54D-4A75-AB46-74C679E6238C}"/>
              </a:ext>
            </a:extLst>
          </p:cNvPr>
          <p:cNvSpPr/>
          <p:nvPr/>
        </p:nvSpPr>
        <p:spPr>
          <a:xfrm rot="2700000">
            <a:off x="4293807" y="3320731"/>
            <a:ext cx="983101" cy="983102"/>
          </a:xfrm>
          <a:prstGeom prst="roundRect">
            <a:avLst>
              <a:gd name="adj" fmla="val 9699"/>
            </a:avLst>
          </a:prstGeom>
          <a:solidFill>
            <a:srgbClr val="376575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58EF212-F10D-4874-AA1A-C26D0AD4B44B}"/>
              </a:ext>
            </a:extLst>
          </p:cNvPr>
          <p:cNvGrpSpPr/>
          <p:nvPr/>
        </p:nvGrpSpPr>
        <p:grpSpPr>
          <a:xfrm flipH="1">
            <a:off x="937556" y="2471738"/>
            <a:ext cx="2155688" cy="1143000"/>
            <a:chOff x="1250075" y="2152650"/>
            <a:chExt cx="2874250" cy="1524000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E6373D6-F039-4D22-A0C1-41F40EB85C00}"/>
                </a:ext>
              </a:extLst>
            </p:cNvPr>
            <p:cNvCxnSpPr/>
            <p:nvPr/>
          </p:nvCxnSpPr>
          <p:spPr>
            <a:xfrm flipH="1">
              <a:off x="1250075" y="3429000"/>
              <a:ext cx="2874250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30CEBB7-A48D-4B40-98BC-19FA62F87594}"/>
                </a:ext>
              </a:extLst>
            </p:cNvPr>
            <p:cNvCxnSpPr/>
            <p:nvPr/>
          </p:nvCxnSpPr>
          <p:spPr>
            <a:xfrm>
              <a:off x="3895725" y="2152650"/>
              <a:ext cx="0" cy="152400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07DB2BF-A601-4AB3-8F89-CA10EF10A3DB}"/>
              </a:ext>
            </a:extLst>
          </p:cNvPr>
          <p:cNvGrpSpPr/>
          <p:nvPr/>
        </p:nvGrpSpPr>
        <p:grpSpPr>
          <a:xfrm flipH="1">
            <a:off x="937556" y="4157663"/>
            <a:ext cx="2155688" cy="1143000"/>
            <a:chOff x="1250075" y="4400550"/>
            <a:chExt cx="2874250" cy="1524000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7F2427D-FAEE-42F4-8156-166967CE63D3}"/>
                </a:ext>
              </a:extLst>
            </p:cNvPr>
            <p:cNvCxnSpPr/>
            <p:nvPr/>
          </p:nvCxnSpPr>
          <p:spPr>
            <a:xfrm flipH="1">
              <a:off x="1250075" y="5676900"/>
              <a:ext cx="2874250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BB1C744D-5CD5-4CE1-865D-3E8B2D7BD614}"/>
                </a:ext>
              </a:extLst>
            </p:cNvPr>
            <p:cNvCxnSpPr/>
            <p:nvPr/>
          </p:nvCxnSpPr>
          <p:spPr>
            <a:xfrm>
              <a:off x="3895725" y="4400550"/>
              <a:ext cx="0" cy="152400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27A623D-6EDF-4D79-B76D-B922580BFE89}"/>
              </a:ext>
            </a:extLst>
          </p:cNvPr>
          <p:cNvGrpSpPr/>
          <p:nvPr/>
        </p:nvGrpSpPr>
        <p:grpSpPr>
          <a:xfrm>
            <a:off x="5702437" y="1900238"/>
            <a:ext cx="2155688" cy="1143000"/>
            <a:chOff x="1250075" y="4400550"/>
            <a:chExt cx="2874250" cy="1524000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66C22B5B-8829-4459-A679-74342D96E31D}"/>
                </a:ext>
              </a:extLst>
            </p:cNvPr>
            <p:cNvCxnSpPr/>
            <p:nvPr/>
          </p:nvCxnSpPr>
          <p:spPr>
            <a:xfrm flipH="1">
              <a:off x="1250075" y="5676900"/>
              <a:ext cx="2874250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F79D51A-5394-4D40-93A8-BA50BB1AC99B}"/>
                </a:ext>
              </a:extLst>
            </p:cNvPr>
            <p:cNvCxnSpPr/>
            <p:nvPr/>
          </p:nvCxnSpPr>
          <p:spPr>
            <a:xfrm>
              <a:off x="3895725" y="4400550"/>
              <a:ext cx="0" cy="152400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29044D44-80FF-4405-971F-A82035FD0DD8}"/>
              </a:ext>
            </a:extLst>
          </p:cNvPr>
          <p:cNvGrpSpPr/>
          <p:nvPr/>
        </p:nvGrpSpPr>
        <p:grpSpPr>
          <a:xfrm>
            <a:off x="5702437" y="3740876"/>
            <a:ext cx="2155688" cy="1143000"/>
            <a:chOff x="1250075" y="4400550"/>
            <a:chExt cx="2874250" cy="1524000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C75E85B8-E4A5-4BA1-8872-50F6F9AAE88F}"/>
                </a:ext>
              </a:extLst>
            </p:cNvPr>
            <p:cNvCxnSpPr/>
            <p:nvPr/>
          </p:nvCxnSpPr>
          <p:spPr>
            <a:xfrm flipH="1">
              <a:off x="1250075" y="5676900"/>
              <a:ext cx="2874250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8815BB04-C5BD-4B16-82B1-D4AE862B47FD}"/>
                </a:ext>
              </a:extLst>
            </p:cNvPr>
            <p:cNvCxnSpPr/>
            <p:nvPr/>
          </p:nvCxnSpPr>
          <p:spPr>
            <a:xfrm>
              <a:off x="3895725" y="4400550"/>
              <a:ext cx="0" cy="152400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AAB0440-0BC5-4BDC-9C91-D6CE3A76C467}"/>
              </a:ext>
            </a:extLst>
          </p:cNvPr>
          <p:cNvSpPr txBox="1"/>
          <p:nvPr/>
        </p:nvSpPr>
        <p:spPr>
          <a:xfrm>
            <a:off x="4308304" y="2074358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ko-KR" altLang="en-US" sz="1500" dirty="0">
                <a:ln>
                  <a:solidFill>
                    <a:schemeClr val="bg2">
                      <a:alpha val="15000"/>
                    </a:schemeClr>
                  </a:solidFill>
                </a:ln>
                <a:solidFill>
                  <a:schemeClr val="bg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일정관리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4D4FC9C-1AB5-4ADB-AC58-05DDA1BB2D29}"/>
              </a:ext>
            </a:extLst>
          </p:cNvPr>
          <p:cNvSpPr txBox="1"/>
          <p:nvPr/>
        </p:nvSpPr>
        <p:spPr>
          <a:xfrm>
            <a:off x="3557383" y="2843479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ko-KR" altLang="en-US" sz="1500" dirty="0">
                <a:ln>
                  <a:solidFill>
                    <a:schemeClr val="bg2">
                      <a:alpha val="15000"/>
                    </a:schemeClr>
                  </a:solidFill>
                </a:ln>
                <a:solidFill>
                  <a:schemeClr val="bg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재무관리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CE2697-809D-4398-B602-6A0C624AD2C6}"/>
              </a:ext>
            </a:extLst>
          </p:cNvPr>
          <p:cNvSpPr txBox="1"/>
          <p:nvPr/>
        </p:nvSpPr>
        <p:spPr>
          <a:xfrm>
            <a:off x="4308304" y="3614738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ko-KR" altLang="en-US" sz="1500" dirty="0">
                <a:ln>
                  <a:solidFill>
                    <a:schemeClr val="bg2">
                      <a:alpha val="15000"/>
                    </a:schemeClr>
                  </a:solidFill>
                </a:ln>
                <a:solidFill>
                  <a:schemeClr val="bg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실적관리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0BF2373-453C-4537-9BA6-62D907C4E0FF}"/>
              </a:ext>
            </a:extLst>
          </p:cNvPr>
          <p:cNvSpPr txBox="1"/>
          <p:nvPr/>
        </p:nvSpPr>
        <p:spPr>
          <a:xfrm>
            <a:off x="3557383" y="4405974"/>
            <a:ext cx="9541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ko-KR" altLang="en-US" sz="1500" dirty="0">
                <a:ln>
                  <a:solidFill>
                    <a:schemeClr val="bg2">
                      <a:alpha val="15000"/>
                    </a:schemeClr>
                  </a:solidFill>
                </a:ln>
                <a:solidFill>
                  <a:schemeClr val="bg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고객관리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8ED1570-5550-4C3E-B06F-5F5E62EF958F}"/>
              </a:ext>
            </a:extLst>
          </p:cNvPr>
          <p:cNvSpPr txBox="1"/>
          <p:nvPr/>
        </p:nvSpPr>
        <p:spPr>
          <a:xfrm>
            <a:off x="5724128" y="1974905"/>
            <a:ext cx="18902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ko-KR" altLang="en-US" sz="1100" dirty="0">
                <a:ln>
                  <a:solidFill>
                    <a:srgbClr val="468094">
                      <a:alpha val="15000"/>
                    </a:srgbClr>
                  </a:solidFill>
                </a:ln>
                <a:solidFill>
                  <a:srgbClr val="46809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일정관리 </a:t>
            </a:r>
            <a:r>
              <a:rPr lang="en-US" altLang="ko-KR" sz="1100" dirty="0">
                <a:ln>
                  <a:solidFill>
                    <a:srgbClr val="468094">
                      <a:alpha val="15000"/>
                    </a:srgbClr>
                  </a:solidFill>
                </a:ln>
                <a:solidFill>
                  <a:srgbClr val="46809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en-US" altLang="ko-KR" sz="1100" dirty="0" err="1">
                <a:ln>
                  <a:solidFill>
                    <a:srgbClr val="468094">
                      <a:alpha val="15000"/>
                    </a:srgbClr>
                  </a:solidFill>
                </a:ln>
                <a:solidFill>
                  <a:srgbClr val="46809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Fullcalendar</a:t>
            </a:r>
            <a:endParaRPr lang="ko-KR" altLang="en-US" sz="1100" dirty="0">
              <a:ln>
                <a:solidFill>
                  <a:srgbClr val="468094">
                    <a:alpha val="15000"/>
                  </a:srgbClr>
                </a:solidFill>
              </a:ln>
              <a:solidFill>
                <a:srgbClr val="46809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B32A4E-F419-4F08-B878-D320B894806D}"/>
              </a:ext>
            </a:extLst>
          </p:cNvPr>
          <p:cNvSpPr txBox="1"/>
          <p:nvPr/>
        </p:nvSpPr>
        <p:spPr>
          <a:xfrm>
            <a:off x="5694035" y="2206280"/>
            <a:ext cx="1681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000" dirty="0">
                <a:ln>
                  <a:solidFill>
                    <a:schemeClr val="bg2">
                      <a:alpha val="15000"/>
                    </a:schemeClr>
                  </a:solidFill>
                </a:ln>
                <a:solidFill>
                  <a:schemeClr val="bg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강력하고 가벼운 캘린더</a:t>
            </a:r>
            <a:endParaRPr lang="en-US" altLang="ko-KR" sz="1000" dirty="0">
              <a:ln>
                <a:solidFill>
                  <a:schemeClr val="bg2">
                    <a:alpha val="15000"/>
                  </a:schemeClr>
                </a:solidFill>
              </a:ln>
              <a:solidFill>
                <a:schemeClr val="bg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000" dirty="0">
                <a:ln>
                  <a:solidFill>
                    <a:schemeClr val="bg2">
                      <a:alpha val="15000"/>
                    </a:schemeClr>
                  </a:solidFill>
                </a:ln>
                <a:solidFill>
                  <a:schemeClr val="bg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일정관리의 편리성을 강화</a:t>
            </a:r>
            <a:endParaRPr lang="en-US" altLang="ko-KR" sz="1000" dirty="0">
              <a:ln>
                <a:solidFill>
                  <a:schemeClr val="bg2">
                    <a:alpha val="15000"/>
                  </a:schemeClr>
                </a:solidFill>
              </a:ln>
              <a:solidFill>
                <a:schemeClr val="bg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15B18A-CB9A-4D23-A257-A0DDD0A924D6}"/>
              </a:ext>
            </a:extLst>
          </p:cNvPr>
          <p:cNvSpPr txBox="1"/>
          <p:nvPr/>
        </p:nvSpPr>
        <p:spPr>
          <a:xfrm>
            <a:off x="5796136" y="3798516"/>
            <a:ext cx="1495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ctr"/>
            <a:r>
              <a:rPr lang="ko-KR" altLang="en-US" sz="1100" dirty="0">
                <a:ln>
                  <a:solidFill>
                    <a:srgbClr val="468094">
                      <a:alpha val="15000"/>
                    </a:srgbClr>
                  </a:solidFill>
                </a:ln>
                <a:solidFill>
                  <a:srgbClr val="46809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실적관리</a:t>
            </a:r>
            <a:r>
              <a:rPr lang="en-US" altLang="ko-KR" sz="1100" dirty="0">
                <a:ln>
                  <a:solidFill>
                    <a:srgbClr val="468094">
                      <a:alpha val="15000"/>
                    </a:srgbClr>
                  </a:solidFill>
                </a:ln>
                <a:solidFill>
                  <a:srgbClr val="46809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en-US" altLang="ko-KR" sz="1100" dirty="0" err="1">
                <a:ln>
                  <a:solidFill>
                    <a:srgbClr val="468094">
                      <a:alpha val="15000"/>
                    </a:srgbClr>
                  </a:solidFill>
                </a:ln>
                <a:solidFill>
                  <a:srgbClr val="46809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ChartJS</a:t>
            </a:r>
            <a:endParaRPr lang="ko-KR" altLang="en-US" sz="1100" dirty="0">
              <a:ln>
                <a:solidFill>
                  <a:srgbClr val="468094">
                    <a:alpha val="15000"/>
                  </a:srgbClr>
                </a:solidFill>
              </a:ln>
              <a:solidFill>
                <a:srgbClr val="46809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8BAC2B0-51A5-4EC3-879A-768183301C66}"/>
              </a:ext>
            </a:extLst>
          </p:cNvPr>
          <p:cNvSpPr txBox="1"/>
          <p:nvPr/>
        </p:nvSpPr>
        <p:spPr>
          <a:xfrm>
            <a:off x="5694035" y="4029891"/>
            <a:ext cx="15969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1000" dirty="0">
                <a:ln>
                  <a:solidFill>
                    <a:schemeClr val="bg2">
                      <a:alpha val="15000"/>
                    </a:schemeClr>
                  </a:solidFill>
                </a:ln>
                <a:solidFill>
                  <a:schemeClr val="bg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통계를 시각화 하여 표현</a:t>
            </a:r>
            <a:endParaRPr lang="en-US" altLang="ko-KR" sz="1000" dirty="0">
              <a:ln>
                <a:solidFill>
                  <a:schemeClr val="bg2">
                    <a:alpha val="15000"/>
                  </a:schemeClr>
                </a:solidFill>
              </a:ln>
              <a:solidFill>
                <a:schemeClr val="bg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000" dirty="0">
                <a:ln>
                  <a:solidFill>
                    <a:schemeClr val="bg2">
                      <a:alpha val="15000"/>
                    </a:schemeClr>
                  </a:solidFill>
                </a:ln>
                <a:solidFill>
                  <a:schemeClr val="bg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신규 등록된 서비스 접수</a:t>
            </a:r>
            <a:endParaRPr lang="en-US" altLang="ko-KR" sz="1000" dirty="0">
              <a:ln>
                <a:solidFill>
                  <a:schemeClr val="bg2">
                    <a:alpha val="15000"/>
                  </a:schemeClr>
                </a:solidFill>
              </a:ln>
              <a:solidFill>
                <a:schemeClr val="bg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000" dirty="0">
                <a:ln>
                  <a:solidFill>
                    <a:schemeClr val="bg2">
                      <a:alpha val="15000"/>
                    </a:schemeClr>
                  </a:solidFill>
                </a:ln>
                <a:solidFill>
                  <a:schemeClr val="bg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사원 업무 현황 </a:t>
            </a:r>
            <a:endParaRPr lang="en-US" altLang="ko-KR" sz="1000" dirty="0">
              <a:ln>
                <a:solidFill>
                  <a:schemeClr val="bg2">
                    <a:alpha val="15000"/>
                  </a:schemeClr>
                </a:solidFill>
              </a:ln>
              <a:solidFill>
                <a:schemeClr val="bg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000" dirty="0">
              <a:ln>
                <a:solidFill>
                  <a:schemeClr val="bg2">
                    <a:alpha val="15000"/>
                  </a:schemeClr>
                </a:solidFill>
              </a:ln>
              <a:solidFill>
                <a:schemeClr val="bg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25A92C8-9C9F-4C83-A9E2-C551202DC79A}"/>
              </a:ext>
            </a:extLst>
          </p:cNvPr>
          <p:cNvSpPr txBox="1"/>
          <p:nvPr/>
        </p:nvSpPr>
        <p:spPr>
          <a:xfrm>
            <a:off x="1174067" y="2522275"/>
            <a:ext cx="18293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r"/>
            <a:r>
              <a:rPr lang="ko-KR" altLang="en-US" sz="1100" dirty="0">
                <a:ln>
                  <a:solidFill>
                    <a:srgbClr val="468094">
                      <a:alpha val="15000"/>
                    </a:srgbClr>
                  </a:solidFill>
                </a:ln>
                <a:solidFill>
                  <a:srgbClr val="46809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재무관리 </a:t>
            </a:r>
            <a:r>
              <a:rPr lang="en-US" altLang="ko-KR" sz="1100" dirty="0">
                <a:ln>
                  <a:solidFill>
                    <a:srgbClr val="468094">
                      <a:alpha val="15000"/>
                    </a:srgbClr>
                  </a:solidFill>
                </a:ln>
                <a:solidFill>
                  <a:srgbClr val="46809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– JAVA Script</a:t>
            </a:r>
            <a:endParaRPr lang="ko-KR" altLang="en-US" sz="1100" dirty="0">
              <a:ln>
                <a:solidFill>
                  <a:srgbClr val="468094">
                    <a:alpha val="15000"/>
                  </a:srgbClr>
                </a:solidFill>
              </a:ln>
              <a:solidFill>
                <a:srgbClr val="46809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F8734AE-A789-412C-9A60-A93DD7BE2AC2}"/>
              </a:ext>
            </a:extLst>
          </p:cNvPr>
          <p:cNvSpPr txBox="1"/>
          <p:nvPr/>
        </p:nvSpPr>
        <p:spPr>
          <a:xfrm>
            <a:off x="1303000" y="2753650"/>
            <a:ext cx="1725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r"/>
            <a:r>
              <a:rPr lang="ko-KR" altLang="en-US" sz="1000" dirty="0">
                <a:ln>
                  <a:solidFill>
                    <a:schemeClr val="bg2">
                      <a:alpha val="15000"/>
                    </a:schemeClr>
                  </a:solidFill>
                </a:ln>
                <a:solidFill>
                  <a:schemeClr val="bg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재무관리를 위한 스크립트</a:t>
            </a:r>
            <a:endParaRPr lang="en-US" altLang="ko-KR" sz="1000" dirty="0">
              <a:ln>
                <a:solidFill>
                  <a:schemeClr val="bg2">
                    <a:alpha val="15000"/>
                  </a:schemeClr>
                </a:solidFill>
              </a:ln>
              <a:solidFill>
                <a:schemeClr val="bg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r"/>
            <a:r>
              <a:rPr lang="ko-KR" altLang="en-US" sz="1000" dirty="0">
                <a:ln>
                  <a:solidFill>
                    <a:schemeClr val="bg2">
                      <a:alpha val="15000"/>
                    </a:schemeClr>
                  </a:solidFill>
                </a:ln>
                <a:solidFill>
                  <a:schemeClr val="bg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급여관리를 위한 스크립트</a:t>
            </a:r>
            <a:endParaRPr lang="en-US" altLang="ko-KR" sz="1000" dirty="0">
              <a:ln>
                <a:solidFill>
                  <a:schemeClr val="bg2">
                    <a:alpha val="15000"/>
                  </a:schemeClr>
                </a:solidFill>
              </a:ln>
              <a:solidFill>
                <a:schemeClr val="bg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952395A-C4EC-4338-97CD-E871E30A67E3}"/>
              </a:ext>
            </a:extLst>
          </p:cNvPr>
          <p:cNvSpPr txBox="1"/>
          <p:nvPr/>
        </p:nvSpPr>
        <p:spPr>
          <a:xfrm>
            <a:off x="1643748" y="4194512"/>
            <a:ext cx="1359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r"/>
            <a:r>
              <a:rPr lang="ko-KR" altLang="en-US" sz="1100" dirty="0">
                <a:ln>
                  <a:solidFill>
                    <a:srgbClr val="468094">
                      <a:alpha val="15000"/>
                    </a:srgbClr>
                  </a:solidFill>
                </a:ln>
                <a:solidFill>
                  <a:srgbClr val="46809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고객관리 </a:t>
            </a:r>
            <a:r>
              <a:rPr lang="en-US" altLang="ko-KR" sz="1100" dirty="0">
                <a:ln>
                  <a:solidFill>
                    <a:srgbClr val="468094">
                      <a:alpha val="15000"/>
                    </a:srgbClr>
                  </a:solidFill>
                </a:ln>
                <a:solidFill>
                  <a:srgbClr val="46809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Table</a:t>
            </a:r>
            <a:endParaRPr lang="ko-KR" altLang="en-US" sz="1100" dirty="0">
              <a:ln>
                <a:solidFill>
                  <a:srgbClr val="468094">
                    <a:alpha val="15000"/>
                  </a:srgbClr>
                </a:solidFill>
              </a:ln>
              <a:solidFill>
                <a:srgbClr val="46809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1557E06-A932-464E-BEE5-09CEC4B821ED}"/>
              </a:ext>
            </a:extLst>
          </p:cNvPr>
          <p:cNvSpPr txBox="1"/>
          <p:nvPr/>
        </p:nvSpPr>
        <p:spPr>
          <a:xfrm>
            <a:off x="1474457" y="4425886"/>
            <a:ext cx="1553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pPr algn="r"/>
            <a:r>
              <a:rPr lang="ko-KR" altLang="en-US" sz="1000" dirty="0">
                <a:ln>
                  <a:solidFill>
                    <a:schemeClr val="bg2">
                      <a:alpha val="15000"/>
                    </a:schemeClr>
                  </a:solidFill>
                </a:ln>
                <a:solidFill>
                  <a:schemeClr val="bg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고객정보를 손쉽게 관리</a:t>
            </a:r>
            <a:endParaRPr lang="en-US" altLang="ko-KR" sz="1000" dirty="0">
              <a:ln>
                <a:solidFill>
                  <a:schemeClr val="bg2">
                    <a:alpha val="15000"/>
                  </a:schemeClr>
                </a:solidFill>
              </a:ln>
              <a:solidFill>
                <a:schemeClr val="bg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r"/>
            <a:endParaRPr lang="en-US" altLang="ko-KR" sz="1000" dirty="0">
              <a:ln>
                <a:solidFill>
                  <a:schemeClr val="bg2">
                    <a:alpha val="15000"/>
                  </a:schemeClr>
                </a:solidFill>
              </a:ln>
              <a:solidFill>
                <a:schemeClr val="bg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966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D1E9EE0-8014-420B-AAA6-2A0A30A55680}"/>
              </a:ext>
            </a:extLst>
          </p:cNvPr>
          <p:cNvSpPr/>
          <p:nvPr/>
        </p:nvSpPr>
        <p:spPr>
          <a:xfrm>
            <a:off x="-9283" y="87937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6" name="직각 삼각형 35">
            <a:extLst>
              <a:ext uri="{FF2B5EF4-FFF2-40B4-BE49-F238E27FC236}">
                <a16:creationId xmlns:a16="http://schemas.microsoft.com/office/drawing/2014/main" id="{27ABC4ED-A9E9-4B8C-9A1B-254EEB772EA2}"/>
              </a:ext>
            </a:extLst>
          </p:cNvPr>
          <p:cNvSpPr/>
          <p:nvPr/>
        </p:nvSpPr>
        <p:spPr>
          <a:xfrm rot="5400000">
            <a:off x="702755" y="118332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38647" y="155129"/>
            <a:ext cx="1457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회원가입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1F959E-3A45-4B21-90FF-A980B5847938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HY견고딕" panose="02030600000101010101" pitchFamily="18" charset="-127"/>
              </a:rPr>
              <a:t>02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736CEB-217E-499F-A3BA-072A7056B09C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HY견고딕" panose="02030600000101010101" pitchFamily="18" charset="-127"/>
              </a:rPr>
              <a:t>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CF7084-C6C4-4148-91A5-59D7F7D8B97F}"/>
              </a:ext>
            </a:extLst>
          </p:cNvPr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HY견고딕" panose="02030600000101010101" pitchFamily="18" charset="-127"/>
              </a:rPr>
              <a:t>04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943D05-252C-4F11-A650-C07DC76F0775}"/>
              </a:ext>
            </a:extLst>
          </p:cNvPr>
          <p:cNvSpPr txBox="1"/>
          <p:nvPr/>
        </p:nvSpPr>
        <p:spPr>
          <a:xfrm>
            <a:off x="10750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lt"/>
                <a:ea typeface="HY견고딕" panose="02030600000101010101" pitchFamily="18" charset="-127"/>
              </a:rPr>
              <a:t>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5C47B1-B221-4FB0-A186-DBA7C3D03541}"/>
              </a:ext>
            </a:extLst>
          </p:cNvPr>
          <p:cNvSpPr txBox="1"/>
          <p:nvPr/>
        </p:nvSpPr>
        <p:spPr>
          <a:xfrm>
            <a:off x="104059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HY견고딕" panose="02030600000101010101" pitchFamily="18" charset="-127"/>
              </a:rPr>
              <a:t>05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E51E34-EAFB-460F-B80A-BFFA5CCBF7CD}"/>
              </a:ext>
            </a:extLst>
          </p:cNvPr>
          <p:cNvSpPr txBox="1"/>
          <p:nvPr/>
        </p:nvSpPr>
        <p:spPr>
          <a:xfrm>
            <a:off x="104058" y="327268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HY견고딕" panose="02030600000101010101" pitchFamily="18" charset="-127"/>
              </a:rPr>
              <a:t>06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EFB09B2-E61F-40B4-82F6-07F0ECFBB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44750" y="1257523"/>
            <a:ext cx="7733053" cy="4347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9E5E65B-7B91-4914-BAA1-1E727809D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44750" y="1255140"/>
            <a:ext cx="7733052" cy="4347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933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D1E9EE0-8014-420B-AAA6-2A0A30A55680}"/>
              </a:ext>
            </a:extLst>
          </p:cNvPr>
          <p:cNvSpPr/>
          <p:nvPr/>
        </p:nvSpPr>
        <p:spPr>
          <a:xfrm>
            <a:off x="-9283" y="87937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6" name="직각 삼각형 35">
            <a:extLst>
              <a:ext uri="{FF2B5EF4-FFF2-40B4-BE49-F238E27FC236}">
                <a16:creationId xmlns:a16="http://schemas.microsoft.com/office/drawing/2014/main" id="{27ABC4ED-A9E9-4B8C-9A1B-254EEB772EA2}"/>
              </a:ext>
            </a:extLst>
          </p:cNvPr>
          <p:cNvSpPr/>
          <p:nvPr/>
        </p:nvSpPr>
        <p:spPr>
          <a:xfrm rot="5400000">
            <a:off x="702755" y="118332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38647" y="155129"/>
            <a:ext cx="1457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로그인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1F959E-3A45-4B21-90FF-A980B5847938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HY견고딕" panose="02030600000101010101" pitchFamily="18" charset="-127"/>
              </a:rPr>
              <a:t>02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736CEB-217E-499F-A3BA-072A7056B09C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HY견고딕" panose="02030600000101010101" pitchFamily="18" charset="-127"/>
              </a:rPr>
              <a:t>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CF7084-C6C4-4148-91A5-59D7F7D8B97F}"/>
              </a:ext>
            </a:extLst>
          </p:cNvPr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HY견고딕" panose="02030600000101010101" pitchFamily="18" charset="-127"/>
              </a:rPr>
              <a:t>04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943D05-252C-4F11-A650-C07DC76F0775}"/>
              </a:ext>
            </a:extLst>
          </p:cNvPr>
          <p:cNvSpPr txBox="1"/>
          <p:nvPr/>
        </p:nvSpPr>
        <p:spPr>
          <a:xfrm>
            <a:off x="10750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lt"/>
                <a:ea typeface="HY견고딕" panose="02030600000101010101" pitchFamily="18" charset="-127"/>
              </a:rPr>
              <a:t>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5C47B1-B221-4FB0-A186-DBA7C3D03541}"/>
              </a:ext>
            </a:extLst>
          </p:cNvPr>
          <p:cNvSpPr txBox="1"/>
          <p:nvPr/>
        </p:nvSpPr>
        <p:spPr>
          <a:xfrm>
            <a:off x="104059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HY견고딕" panose="02030600000101010101" pitchFamily="18" charset="-127"/>
              </a:rPr>
              <a:t>05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E51E34-EAFB-460F-B80A-BFFA5CCBF7CD}"/>
              </a:ext>
            </a:extLst>
          </p:cNvPr>
          <p:cNvSpPr txBox="1"/>
          <p:nvPr/>
        </p:nvSpPr>
        <p:spPr>
          <a:xfrm>
            <a:off x="104058" y="327268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HY견고딕" panose="02030600000101010101" pitchFamily="18" charset="-127"/>
              </a:rPr>
              <a:t>06</a:t>
            </a:r>
          </a:p>
        </p:txBody>
      </p:sp>
      <p:pic>
        <p:nvPicPr>
          <p:cNvPr id="16" name="그림 20">
            <a:extLst>
              <a:ext uri="{FF2B5EF4-FFF2-40B4-BE49-F238E27FC236}">
                <a16:creationId xmlns:a16="http://schemas.microsoft.com/office/drawing/2014/main" id="{3443B43D-9645-434C-B8E5-D28F43844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44750" y="1257523"/>
            <a:ext cx="7733053" cy="4347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그림 20">
            <a:extLst>
              <a:ext uri="{FF2B5EF4-FFF2-40B4-BE49-F238E27FC236}">
                <a16:creationId xmlns:a16="http://schemas.microsoft.com/office/drawing/2014/main" id="{EFCC5A50-3FF3-4DC8-BF9D-807872311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37976" y="1255140"/>
            <a:ext cx="7733052" cy="4347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7154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67084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5789BF3-FF94-4141-9075-9634DEBEF076}"/>
              </a:ext>
            </a:extLst>
          </p:cNvPr>
          <p:cNvSpPr txBox="1"/>
          <p:nvPr/>
        </p:nvSpPr>
        <p:spPr>
          <a:xfrm>
            <a:off x="738647" y="155129"/>
            <a:ext cx="1457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 기능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D8B2315-089C-44D0-A481-7051A7D7A40A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HY견고딕" panose="02030600000101010101" pitchFamily="18" charset="-127"/>
              </a:rPr>
              <a:t>02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744868F-FC49-4697-B50E-8B8A35762569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HY견고딕" panose="02030600000101010101" pitchFamily="18" charset="-127"/>
              </a:rPr>
              <a:t>03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828558E-2FE2-42B5-AAD5-C5CC6DFC3BD3}"/>
              </a:ext>
            </a:extLst>
          </p:cNvPr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HY견고딕" panose="02030600000101010101" pitchFamily="18" charset="-127"/>
              </a:rPr>
              <a:t>04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EA530B1-F3B4-4846-8EFF-2E763FB74A0B}"/>
              </a:ext>
            </a:extLst>
          </p:cNvPr>
          <p:cNvSpPr txBox="1"/>
          <p:nvPr/>
        </p:nvSpPr>
        <p:spPr>
          <a:xfrm>
            <a:off x="10750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lt"/>
                <a:ea typeface="HY견고딕" panose="02030600000101010101" pitchFamily="18" charset="-127"/>
              </a:rPr>
              <a:t>01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E68A8F-F924-4B06-8355-335FD9AC124B}"/>
              </a:ext>
            </a:extLst>
          </p:cNvPr>
          <p:cNvSpPr txBox="1"/>
          <p:nvPr/>
        </p:nvSpPr>
        <p:spPr>
          <a:xfrm>
            <a:off x="104059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HY견고딕" panose="02030600000101010101" pitchFamily="18" charset="-127"/>
              </a:rPr>
              <a:t>05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92DA765-1395-403D-83EF-78D25A9D6D7B}"/>
              </a:ext>
            </a:extLst>
          </p:cNvPr>
          <p:cNvSpPr txBox="1"/>
          <p:nvPr/>
        </p:nvSpPr>
        <p:spPr>
          <a:xfrm>
            <a:off x="104058" y="327268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HY견고딕" panose="02030600000101010101" pitchFamily="18" charset="-127"/>
              </a:rPr>
              <a:t>06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4F9BA1D-48CF-4C76-823B-3FF21D097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11" y="1119502"/>
            <a:ext cx="7941770" cy="461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60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80434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13442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2A3B95-F4F5-4481-A02D-52D7063E77ED}"/>
              </a:ext>
            </a:extLst>
          </p:cNvPr>
          <p:cNvSpPr txBox="1"/>
          <p:nvPr/>
        </p:nvSpPr>
        <p:spPr>
          <a:xfrm>
            <a:off x="738647" y="155129"/>
            <a:ext cx="1457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일정관리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965407-15C5-456B-BF19-E043F8431C7F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HY견고딕" panose="02030600000101010101" pitchFamily="18" charset="-127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6F1302-8099-4B05-8176-170266AF2557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HY견고딕" panose="02030600000101010101" pitchFamily="18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EAD532-8A2A-4F84-B01C-5810D08E0E70}"/>
              </a:ext>
            </a:extLst>
          </p:cNvPr>
          <p:cNvSpPr txBox="1"/>
          <p:nvPr/>
        </p:nvSpPr>
        <p:spPr>
          <a:xfrm>
            <a:off x="10750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lt"/>
                <a:ea typeface="HY견고딕" panose="02030600000101010101" pitchFamily="18" charset="-127"/>
              </a:rPr>
              <a:t>01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EB6BF1E-DD3F-4AF3-9F34-B3576EB67C1F}"/>
              </a:ext>
            </a:extLst>
          </p:cNvPr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HY견고딕" panose="02030600000101010101" pitchFamily="18" charset="-127"/>
              </a:rPr>
              <a:t>04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1A4823-28A9-4C2A-B94E-D21EE6D08FD1}"/>
              </a:ext>
            </a:extLst>
          </p:cNvPr>
          <p:cNvSpPr txBox="1"/>
          <p:nvPr/>
        </p:nvSpPr>
        <p:spPr>
          <a:xfrm>
            <a:off x="104059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HY견고딕" panose="02030600000101010101" pitchFamily="18" charset="-127"/>
              </a:rPr>
              <a:t>05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094080-73BF-4D40-A9A6-129E6AF6F865}"/>
              </a:ext>
            </a:extLst>
          </p:cNvPr>
          <p:cNvSpPr txBox="1"/>
          <p:nvPr/>
        </p:nvSpPr>
        <p:spPr>
          <a:xfrm>
            <a:off x="104058" y="327268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HY견고딕" panose="02030600000101010101" pitchFamily="18" charset="-127"/>
              </a:rPr>
              <a:t>06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9658363-8EE2-4747-B90C-03C9C2A73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858505"/>
            <a:ext cx="7488383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2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226850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59858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CB73E02-4418-40B1-A8D9-06606CDC9326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HY견고딕" panose="02030600000101010101" pitchFamily="18" charset="-127"/>
              </a:rPr>
              <a:t>02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612C49D-2654-4FC6-A304-B8A605D28BE9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HY견고딕" panose="02030600000101010101" pitchFamily="18" charset="-127"/>
              </a:rPr>
              <a:t>03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DB88133-D0FC-4D5D-A15A-42A88FC7980F}"/>
              </a:ext>
            </a:extLst>
          </p:cNvPr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HY견고딕" panose="02030600000101010101" pitchFamily="18" charset="-127"/>
              </a:rPr>
              <a:t>04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382CEEB-4E2F-4356-9979-893F8D8F1D45}"/>
              </a:ext>
            </a:extLst>
          </p:cNvPr>
          <p:cNvSpPr txBox="1"/>
          <p:nvPr/>
        </p:nvSpPr>
        <p:spPr>
          <a:xfrm>
            <a:off x="10750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lt"/>
                <a:ea typeface="HY견고딕" panose="02030600000101010101" pitchFamily="18" charset="-127"/>
              </a:rPr>
              <a:t>01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0DC578-BFFD-4A43-8093-BDEE204554DD}"/>
              </a:ext>
            </a:extLst>
          </p:cNvPr>
          <p:cNvSpPr txBox="1"/>
          <p:nvPr/>
        </p:nvSpPr>
        <p:spPr>
          <a:xfrm>
            <a:off x="104059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HY견고딕" panose="02030600000101010101" pitchFamily="18" charset="-127"/>
              </a:rPr>
              <a:t>05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120A662-D1AA-4DEB-8F20-9FA4FE8D644E}"/>
              </a:ext>
            </a:extLst>
          </p:cNvPr>
          <p:cNvSpPr txBox="1"/>
          <p:nvPr/>
        </p:nvSpPr>
        <p:spPr>
          <a:xfrm>
            <a:off x="104058" y="327268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HY견고딕" panose="02030600000101010101" pitchFamily="18" charset="-127"/>
              </a:rPr>
              <a:t>06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7E1F798-1147-43F9-B1FD-5B1CA72339FF}"/>
              </a:ext>
            </a:extLst>
          </p:cNvPr>
          <p:cNvSpPr txBox="1"/>
          <p:nvPr/>
        </p:nvSpPr>
        <p:spPr>
          <a:xfrm>
            <a:off x="738647" y="155129"/>
            <a:ext cx="1457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재무관리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5C3DAE8-287F-4C92-9980-7AC771C99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11" y="858505"/>
            <a:ext cx="7545288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67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59" y="2996952"/>
            <a:ext cx="3333024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Arial Rounded MT Bold" panose="020F0704030504030204" pitchFamily="34" charset="0"/>
                <a:ea typeface="HY견고딕" panose="02030600000101010101" pitchFamily="18" charset="-127"/>
              </a:rPr>
              <a:t>INDEX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3059832" y="2615886"/>
            <a:ext cx="0" cy="1626228"/>
          </a:xfrm>
          <a:prstGeom prst="line">
            <a:avLst/>
          </a:prstGeom>
          <a:ln>
            <a:solidFill>
              <a:srgbClr val="272123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47811" y="2828836"/>
            <a:ext cx="1888284" cy="190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반응형 웹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일정계획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페이지 구성도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화면설계도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주요기능</a:t>
            </a:r>
            <a:endParaRPr lang="en-US" altLang="ko-KR" sz="1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435778" y="6697496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-435778" y="-27384"/>
            <a:ext cx="10015557" cy="165100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7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598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2770913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3100987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CB73E02-4418-40B1-A8D9-06606CDC9326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HY견고딕" panose="02030600000101010101" pitchFamily="18" charset="-127"/>
              </a:rPr>
              <a:t>02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612C49D-2654-4FC6-A304-B8A605D28BE9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HY견고딕" panose="02030600000101010101" pitchFamily="18" charset="-127"/>
              </a:rPr>
              <a:t>03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DB88133-D0FC-4D5D-A15A-42A88FC7980F}"/>
              </a:ext>
            </a:extLst>
          </p:cNvPr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HY견고딕" panose="02030600000101010101" pitchFamily="18" charset="-127"/>
              </a:rPr>
              <a:t>04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382CEEB-4E2F-4356-9979-893F8D8F1D45}"/>
              </a:ext>
            </a:extLst>
          </p:cNvPr>
          <p:cNvSpPr txBox="1"/>
          <p:nvPr/>
        </p:nvSpPr>
        <p:spPr>
          <a:xfrm>
            <a:off x="10750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lt"/>
                <a:ea typeface="HY견고딕" panose="02030600000101010101" pitchFamily="18" charset="-127"/>
              </a:rPr>
              <a:t>01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0DC578-BFFD-4A43-8093-BDEE204554DD}"/>
              </a:ext>
            </a:extLst>
          </p:cNvPr>
          <p:cNvSpPr txBox="1"/>
          <p:nvPr/>
        </p:nvSpPr>
        <p:spPr>
          <a:xfrm>
            <a:off x="104059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HY견고딕" panose="02030600000101010101" pitchFamily="18" charset="-127"/>
              </a:rPr>
              <a:t>05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120A662-D1AA-4DEB-8F20-9FA4FE8D644E}"/>
              </a:ext>
            </a:extLst>
          </p:cNvPr>
          <p:cNvSpPr txBox="1"/>
          <p:nvPr/>
        </p:nvSpPr>
        <p:spPr>
          <a:xfrm>
            <a:off x="104058" y="327268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HY견고딕" panose="02030600000101010101" pitchFamily="18" charset="-127"/>
              </a:rPr>
              <a:t>06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800917-B783-4659-8B25-986C1E642A9C}"/>
              </a:ext>
            </a:extLst>
          </p:cNvPr>
          <p:cNvSpPr txBox="1"/>
          <p:nvPr/>
        </p:nvSpPr>
        <p:spPr>
          <a:xfrm>
            <a:off x="738647" y="155129"/>
            <a:ext cx="1457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실적관리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D410AA2-19C3-4219-9AAB-DC73DFD3F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7" y="858505"/>
            <a:ext cx="7596382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0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1CDABE-2332-42AF-AAF3-9AABE0C7EBD1}"/>
              </a:ext>
            </a:extLst>
          </p:cNvPr>
          <p:cNvSpPr/>
          <p:nvPr/>
        </p:nvSpPr>
        <p:spPr>
          <a:xfrm>
            <a:off x="-9283" y="3256521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354C7FC8-F8BC-4E4C-9928-6E5E6C1ABCF4}"/>
              </a:ext>
            </a:extLst>
          </p:cNvPr>
          <p:cNvSpPr/>
          <p:nvPr/>
        </p:nvSpPr>
        <p:spPr>
          <a:xfrm rot="5400000">
            <a:off x="702755" y="3586595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CB73E02-4418-40B1-A8D9-06606CDC9326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HY견고딕" panose="02030600000101010101" pitchFamily="18" charset="-127"/>
              </a:rPr>
              <a:t>02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612C49D-2654-4FC6-A304-B8A605D28BE9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HY견고딕" panose="02030600000101010101" pitchFamily="18" charset="-127"/>
              </a:rPr>
              <a:t>03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DB88133-D0FC-4D5D-A15A-42A88FC7980F}"/>
              </a:ext>
            </a:extLst>
          </p:cNvPr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HY견고딕" panose="02030600000101010101" pitchFamily="18" charset="-127"/>
              </a:rPr>
              <a:t>04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382CEEB-4E2F-4356-9979-893F8D8F1D45}"/>
              </a:ext>
            </a:extLst>
          </p:cNvPr>
          <p:cNvSpPr txBox="1"/>
          <p:nvPr/>
        </p:nvSpPr>
        <p:spPr>
          <a:xfrm>
            <a:off x="10750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lt"/>
                <a:ea typeface="HY견고딕" panose="02030600000101010101" pitchFamily="18" charset="-127"/>
              </a:rPr>
              <a:t>01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0DC578-BFFD-4A43-8093-BDEE204554DD}"/>
              </a:ext>
            </a:extLst>
          </p:cNvPr>
          <p:cNvSpPr txBox="1"/>
          <p:nvPr/>
        </p:nvSpPr>
        <p:spPr>
          <a:xfrm>
            <a:off x="104059" y="277715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HY견고딕" panose="02030600000101010101" pitchFamily="18" charset="-127"/>
              </a:rPr>
              <a:t>05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120A662-D1AA-4DEB-8F20-9FA4FE8D644E}"/>
              </a:ext>
            </a:extLst>
          </p:cNvPr>
          <p:cNvSpPr txBox="1"/>
          <p:nvPr/>
        </p:nvSpPr>
        <p:spPr>
          <a:xfrm>
            <a:off x="104058" y="327268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HY견고딕" panose="02030600000101010101" pitchFamily="18" charset="-127"/>
              </a:rPr>
              <a:t>06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77C1BD-5C63-4519-AB47-6F0924381467}"/>
              </a:ext>
            </a:extLst>
          </p:cNvPr>
          <p:cNvSpPr txBox="1"/>
          <p:nvPr/>
        </p:nvSpPr>
        <p:spPr>
          <a:xfrm>
            <a:off x="738647" y="155129"/>
            <a:ext cx="1457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고객지원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452D63-7F35-4B0B-86F3-BD08C2006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304" y="858505"/>
            <a:ext cx="7464669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04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3075057"/>
            <a:ext cx="3333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Thank you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2877903"/>
            <a:ext cx="2754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14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조 오이 </a:t>
            </a:r>
            <a:r>
              <a:rPr lang="en-US" altLang="ko-KR" sz="14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Team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44064" y="5585231"/>
            <a:ext cx="2754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201910689 |  </a:t>
            </a:r>
            <a:r>
              <a:rPr lang="ko-KR" altLang="en-US" sz="14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오상민</a:t>
            </a:r>
            <a:endParaRPr lang="en-US" altLang="ko-KR" sz="14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4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201910697 |  </a:t>
            </a:r>
            <a:r>
              <a:rPr lang="ko-KR" altLang="en-US" sz="1400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이승빈</a:t>
            </a:r>
            <a:endParaRPr lang="en-US" altLang="ko-KR" sz="14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2564904"/>
            <a:ext cx="27545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러닝콘테스트</a:t>
            </a:r>
            <a:r>
              <a:rPr lang="ko-KR" altLang="en-US" sz="11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1100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339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635896" y="2666382"/>
            <a:ext cx="2007312" cy="1525236"/>
            <a:chOff x="3701302" y="3659832"/>
            <a:chExt cx="2007312" cy="1525236"/>
          </a:xfrm>
        </p:grpSpPr>
        <p:sp>
          <p:nvSpPr>
            <p:cNvPr id="4" name="TextBox 3"/>
            <p:cNvSpPr txBox="1"/>
            <p:nvPr/>
          </p:nvSpPr>
          <p:spPr>
            <a:xfrm>
              <a:off x="3729902" y="3659832"/>
              <a:ext cx="171036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반응형</a:t>
              </a:r>
              <a:endParaRPr lang="en-US" altLang="ko-KR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/>
              <a:r>
                <a:rPr lang="ko-KR" altLang="en-US" sz="3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웹</a:t>
              </a:r>
              <a:endParaRPr lang="en-US" altLang="ko-KR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01302" y="4815736"/>
              <a:ext cx="2007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en-US" altLang="ko-KR" dirty="0">
                  <a:solidFill>
                    <a:schemeClr val="bg1"/>
                  </a:solidFill>
                </a:rPr>
                <a:t>Responsive Web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686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2D1E9EE0-8014-420B-AAA6-2A0A30A55680}"/>
              </a:ext>
            </a:extLst>
          </p:cNvPr>
          <p:cNvSpPr/>
          <p:nvPr/>
        </p:nvSpPr>
        <p:spPr>
          <a:xfrm>
            <a:off x="-9283" y="87937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6" name="직각 삼각형 35">
            <a:extLst>
              <a:ext uri="{FF2B5EF4-FFF2-40B4-BE49-F238E27FC236}">
                <a16:creationId xmlns:a16="http://schemas.microsoft.com/office/drawing/2014/main" id="{27ABC4ED-A9E9-4B8C-9A1B-254EEB772EA2}"/>
              </a:ext>
            </a:extLst>
          </p:cNvPr>
          <p:cNvSpPr/>
          <p:nvPr/>
        </p:nvSpPr>
        <p:spPr>
          <a:xfrm rot="5400000">
            <a:off x="702755" y="118332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83768" y="5614987"/>
            <a:ext cx="48965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반응형 웹이란 하나의 웹사이트에서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PC,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스마트폰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태블릿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PC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등 접속하는 디스플레이의 종류에 따라 화면의 크기가 자동으로 변하도록 만든 웹페이지 접근 기법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38647" y="155129"/>
            <a:ext cx="1457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반응형 웹 소개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28" name="Picture 4" descr="2014 helloweb renewal - responsive web">
            <a:extLst>
              <a:ext uri="{FF2B5EF4-FFF2-40B4-BE49-F238E27FC236}">
                <a16:creationId xmlns:a16="http://schemas.microsoft.com/office/drawing/2014/main" id="{7FE70209-4957-4088-9FA1-5F3FA1B04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13" y="1243013"/>
            <a:ext cx="6276975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F1F959E-3A45-4B21-90FF-A980B5847938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HY견고딕" panose="02030600000101010101" pitchFamily="18" charset="-127"/>
              </a:rPr>
              <a:t>02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736CEB-217E-499F-A3BA-072A7056B09C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HY견고딕" panose="02030600000101010101" pitchFamily="18" charset="-127"/>
              </a:rPr>
              <a:t>03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CF7084-C6C4-4148-91A5-59D7F7D8B97F}"/>
              </a:ext>
            </a:extLst>
          </p:cNvPr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HY견고딕" panose="02030600000101010101" pitchFamily="18" charset="-127"/>
              </a:rPr>
              <a:t>04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943D05-252C-4F11-A650-C07DC76F0775}"/>
              </a:ext>
            </a:extLst>
          </p:cNvPr>
          <p:cNvSpPr txBox="1"/>
          <p:nvPr/>
        </p:nvSpPr>
        <p:spPr>
          <a:xfrm>
            <a:off x="10750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lt"/>
                <a:ea typeface="HY견고딕" panose="02030600000101010101" pitchFamily="18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85258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696997" y="167084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FF19E2C-E7ED-4615-93D2-1838B4D54290}"/>
              </a:ext>
            </a:extLst>
          </p:cNvPr>
          <p:cNvSpPr/>
          <p:nvPr/>
        </p:nvSpPr>
        <p:spPr>
          <a:xfrm>
            <a:off x="1253874" y="4154037"/>
            <a:ext cx="3181350" cy="282787"/>
          </a:xfrm>
          <a:prstGeom prst="rect">
            <a:avLst/>
          </a:prstGeom>
          <a:solidFill>
            <a:srgbClr val="376575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67B63FA-354A-48FC-A865-739355520644}"/>
              </a:ext>
            </a:extLst>
          </p:cNvPr>
          <p:cNvSpPr/>
          <p:nvPr/>
        </p:nvSpPr>
        <p:spPr>
          <a:xfrm>
            <a:off x="1253874" y="4439460"/>
            <a:ext cx="3181350" cy="282787"/>
          </a:xfrm>
          <a:prstGeom prst="rect">
            <a:avLst/>
          </a:prstGeom>
          <a:solidFill>
            <a:srgbClr val="376575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476A839-18E9-48CC-A6C0-B8CACCDC38B9}"/>
              </a:ext>
            </a:extLst>
          </p:cNvPr>
          <p:cNvSpPr/>
          <p:nvPr/>
        </p:nvSpPr>
        <p:spPr>
          <a:xfrm>
            <a:off x="1253874" y="4725210"/>
            <a:ext cx="3181350" cy="282787"/>
          </a:xfrm>
          <a:prstGeom prst="rect">
            <a:avLst/>
          </a:prstGeom>
          <a:solidFill>
            <a:srgbClr val="376575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E43932A-73F0-4A26-9729-C24553533887}"/>
              </a:ext>
            </a:extLst>
          </p:cNvPr>
          <p:cNvSpPr/>
          <p:nvPr/>
        </p:nvSpPr>
        <p:spPr>
          <a:xfrm>
            <a:off x="1253874" y="5007997"/>
            <a:ext cx="3181350" cy="282787"/>
          </a:xfrm>
          <a:prstGeom prst="rect">
            <a:avLst/>
          </a:prstGeom>
          <a:solidFill>
            <a:srgbClr val="376575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1F58588-9DF1-48BC-A914-A450FFD37E30}"/>
              </a:ext>
            </a:extLst>
          </p:cNvPr>
          <p:cNvSpPr txBox="1"/>
          <p:nvPr/>
        </p:nvSpPr>
        <p:spPr>
          <a:xfrm>
            <a:off x="1985980" y="4175107"/>
            <a:ext cx="20040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bg1">
                      <a:alpha val="15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PC </a:t>
            </a:r>
            <a:r>
              <a:rPr lang="ko-KR" altLang="en-US" sz="1000" dirty="0">
                <a:ln>
                  <a:solidFill>
                    <a:schemeClr val="bg1">
                      <a:alpha val="15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웹과 모바일 웹을 따로 개발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A055193-6F88-400A-8BF5-027E95CD7BDD}"/>
              </a:ext>
            </a:extLst>
          </p:cNvPr>
          <p:cNvSpPr txBox="1"/>
          <p:nvPr/>
        </p:nvSpPr>
        <p:spPr>
          <a:xfrm>
            <a:off x="1985980" y="4470351"/>
            <a:ext cx="22172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bg1">
                      <a:alpha val="15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PC </a:t>
            </a:r>
            <a:r>
              <a:rPr lang="ko-KR" altLang="en-US" sz="1000" dirty="0">
                <a:ln>
                  <a:solidFill>
                    <a:schemeClr val="bg1">
                      <a:alpha val="15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도메인과 모바일 도메인을 사용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A741E3-7E18-4FFE-A618-FE52E39A0F6C}"/>
              </a:ext>
            </a:extLst>
          </p:cNvPr>
          <p:cNvSpPr txBox="1"/>
          <p:nvPr/>
        </p:nvSpPr>
        <p:spPr>
          <a:xfrm>
            <a:off x="1291880" y="4733902"/>
            <a:ext cx="3105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bg1">
                      <a:alpha val="15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W3C</a:t>
            </a:r>
            <a:r>
              <a:rPr lang="ko-KR" altLang="en-US" sz="1000" dirty="0">
                <a:ln>
                  <a:solidFill>
                    <a:schemeClr val="bg1">
                      <a:alpha val="15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의 웹 표준을 </a:t>
            </a:r>
            <a:r>
              <a:rPr lang="ko-KR" altLang="en-US" sz="1000" dirty="0" err="1">
                <a:ln>
                  <a:solidFill>
                    <a:schemeClr val="bg1">
                      <a:alpha val="15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미준수</a:t>
            </a:r>
            <a:r>
              <a:rPr lang="ko-KR" altLang="en-US" sz="1000" dirty="0">
                <a:ln>
                  <a:solidFill>
                    <a:schemeClr val="bg1">
                      <a:alpha val="15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브라우저 깨짐 현상 발생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944A20C-BA01-4D59-A716-4F7F66154405}"/>
              </a:ext>
            </a:extLst>
          </p:cNvPr>
          <p:cNvSpPr txBox="1"/>
          <p:nvPr/>
        </p:nvSpPr>
        <p:spPr>
          <a:xfrm>
            <a:off x="2110212" y="5035871"/>
            <a:ext cx="14686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bg1">
                      <a:alpha val="15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기기 마다 다른 템플릿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30CEE7B-872D-4CD1-8DB3-2C61140EFE30}"/>
              </a:ext>
            </a:extLst>
          </p:cNvPr>
          <p:cNvSpPr/>
          <p:nvPr/>
        </p:nvSpPr>
        <p:spPr>
          <a:xfrm>
            <a:off x="5220072" y="4154037"/>
            <a:ext cx="3181350" cy="282787"/>
          </a:xfrm>
          <a:prstGeom prst="rect">
            <a:avLst/>
          </a:prstGeom>
          <a:solidFill>
            <a:srgbClr val="376575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DBF2176-3504-443E-B572-E66D9801B40C}"/>
              </a:ext>
            </a:extLst>
          </p:cNvPr>
          <p:cNvSpPr/>
          <p:nvPr/>
        </p:nvSpPr>
        <p:spPr>
          <a:xfrm>
            <a:off x="5220072" y="4439460"/>
            <a:ext cx="3181350" cy="282787"/>
          </a:xfrm>
          <a:prstGeom prst="rect">
            <a:avLst/>
          </a:prstGeom>
          <a:solidFill>
            <a:srgbClr val="376575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809D9DC-59AB-436A-A930-D1BD67352216}"/>
              </a:ext>
            </a:extLst>
          </p:cNvPr>
          <p:cNvSpPr/>
          <p:nvPr/>
        </p:nvSpPr>
        <p:spPr>
          <a:xfrm>
            <a:off x="5220072" y="4725210"/>
            <a:ext cx="3181350" cy="282787"/>
          </a:xfrm>
          <a:prstGeom prst="rect">
            <a:avLst/>
          </a:prstGeom>
          <a:solidFill>
            <a:srgbClr val="376575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365B182-B2EC-458A-BD68-4988E27B6F21}"/>
              </a:ext>
            </a:extLst>
          </p:cNvPr>
          <p:cNvSpPr/>
          <p:nvPr/>
        </p:nvSpPr>
        <p:spPr>
          <a:xfrm>
            <a:off x="5220072" y="5007997"/>
            <a:ext cx="3181350" cy="282787"/>
          </a:xfrm>
          <a:prstGeom prst="rect">
            <a:avLst/>
          </a:prstGeom>
          <a:solidFill>
            <a:srgbClr val="376575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DB1E7EB-9D69-49AE-9D58-22F6CD3001DB}"/>
              </a:ext>
            </a:extLst>
          </p:cNvPr>
          <p:cNvSpPr txBox="1"/>
          <p:nvPr/>
        </p:nvSpPr>
        <p:spPr>
          <a:xfrm>
            <a:off x="5305078" y="4175107"/>
            <a:ext cx="30091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bg1">
                      <a:alpha val="15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화면의 사이즈가 모바일 환경에 자동으로 최적화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06734BE-DFAF-4820-9294-51121B63D59C}"/>
              </a:ext>
            </a:extLst>
          </p:cNvPr>
          <p:cNvSpPr txBox="1"/>
          <p:nvPr/>
        </p:nvSpPr>
        <p:spPr>
          <a:xfrm>
            <a:off x="6160026" y="4470351"/>
            <a:ext cx="13773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bg1">
                      <a:alpha val="15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도메인을 </a:t>
            </a:r>
            <a:r>
              <a:rPr lang="en-US" altLang="ko-KR" sz="1000" dirty="0">
                <a:ln>
                  <a:solidFill>
                    <a:schemeClr val="bg1">
                      <a:alpha val="15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1000" dirty="0">
                <a:ln>
                  <a:solidFill>
                    <a:schemeClr val="bg1">
                      <a:alpha val="15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개만 사용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8A4D1F1-3981-4124-BA6E-F86472591344}"/>
              </a:ext>
            </a:extLst>
          </p:cNvPr>
          <p:cNvSpPr txBox="1"/>
          <p:nvPr/>
        </p:nvSpPr>
        <p:spPr>
          <a:xfrm>
            <a:off x="5470988" y="4743492"/>
            <a:ext cx="26773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bg1">
                      <a:alpha val="15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W3C</a:t>
            </a:r>
            <a:r>
              <a:rPr lang="ko-KR" altLang="en-US" sz="1000" dirty="0">
                <a:ln>
                  <a:solidFill>
                    <a:schemeClr val="bg1">
                      <a:alpha val="15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의 웹 표준을 준수 모든 브라우저 지원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46C9770-948B-4EA0-B5F8-4AB2CD98B3BC}"/>
              </a:ext>
            </a:extLst>
          </p:cNvPr>
          <p:cNvSpPr txBox="1"/>
          <p:nvPr/>
        </p:nvSpPr>
        <p:spPr>
          <a:xfrm>
            <a:off x="6310961" y="5024373"/>
            <a:ext cx="9973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n>
                  <a:solidFill>
                    <a:schemeClr val="bg1">
                      <a:alpha val="15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하나의 템플릿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5789BF3-FF94-4141-9075-9634DEBEF076}"/>
              </a:ext>
            </a:extLst>
          </p:cNvPr>
          <p:cNvSpPr txBox="1"/>
          <p:nvPr/>
        </p:nvSpPr>
        <p:spPr>
          <a:xfrm>
            <a:off x="738646" y="155129"/>
            <a:ext cx="2465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적응형 웹과 반응형 웹 비교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D8B2315-089C-44D0-A481-7051A7D7A40A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HY견고딕" panose="02030600000101010101" pitchFamily="18" charset="-127"/>
              </a:rPr>
              <a:t>02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744868F-FC49-4697-B50E-8B8A35762569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HY견고딕" panose="02030600000101010101" pitchFamily="18" charset="-127"/>
              </a:rPr>
              <a:t>03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828558E-2FE2-42B5-AAD5-C5CC6DFC3BD3}"/>
              </a:ext>
            </a:extLst>
          </p:cNvPr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HY견고딕" panose="02030600000101010101" pitchFamily="18" charset="-127"/>
              </a:rPr>
              <a:t>04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EA530B1-F3B4-4846-8EFF-2E763FB74A0B}"/>
              </a:ext>
            </a:extLst>
          </p:cNvPr>
          <p:cNvSpPr txBox="1"/>
          <p:nvPr/>
        </p:nvSpPr>
        <p:spPr>
          <a:xfrm>
            <a:off x="10750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lt"/>
                <a:ea typeface="HY견고딕" panose="02030600000101010101" pitchFamily="18" charset="-127"/>
              </a:rPr>
              <a:t>01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E9D1EAF-4F7B-4282-9458-D9A72C958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3" y="1916832"/>
            <a:ext cx="3181350" cy="206527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03E8349-5D13-47AA-A9B6-F86C09FE8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875" y="1916832"/>
            <a:ext cx="3181350" cy="20902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EF60FD-FD96-4BD7-AFC8-6DB6B1194C42}"/>
              </a:ext>
            </a:extLst>
          </p:cNvPr>
          <p:cNvSpPr txBox="1"/>
          <p:nvPr/>
        </p:nvSpPr>
        <p:spPr>
          <a:xfrm>
            <a:off x="2110212" y="151004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적응형 웹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2F7759-96F5-47BB-9B15-0F532E37E61F}"/>
              </a:ext>
            </a:extLst>
          </p:cNvPr>
          <p:cNvSpPr txBox="1"/>
          <p:nvPr/>
        </p:nvSpPr>
        <p:spPr>
          <a:xfrm>
            <a:off x="5868144" y="155679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반응형 웹</a:t>
            </a:r>
          </a:p>
        </p:txBody>
      </p:sp>
    </p:spTree>
    <p:extLst>
      <p:ext uri="{BB962C8B-B14F-4D97-AF65-F5344CB8AC3E}">
        <p14:creationId xmlns:p14="http://schemas.microsoft.com/office/powerpoint/2010/main" val="245418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80434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13442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2A3B95-F4F5-4481-A02D-52D7063E77ED}"/>
              </a:ext>
            </a:extLst>
          </p:cNvPr>
          <p:cNvSpPr txBox="1"/>
          <p:nvPr/>
        </p:nvSpPr>
        <p:spPr>
          <a:xfrm>
            <a:off x="738647" y="155129"/>
            <a:ext cx="1457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일정계획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965407-15C5-456B-BF19-E043F8431C7F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HY견고딕" panose="02030600000101010101" pitchFamily="18" charset="-127"/>
              </a:rPr>
              <a:t>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6F1302-8099-4B05-8176-170266AF2557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HY견고딕" panose="02030600000101010101" pitchFamily="18" charset="-127"/>
              </a:rPr>
              <a:t>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EAD532-8A2A-4F84-B01C-5810D08E0E70}"/>
              </a:ext>
            </a:extLst>
          </p:cNvPr>
          <p:cNvSpPr txBox="1"/>
          <p:nvPr/>
        </p:nvSpPr>
        <p:spPr>
          <a:xfrm>
            <a:off x="10750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lt"/>
                <a:ea typeface="HY견고딕" panose="02030600000101010101" pitchFamily="18" charset="-127"/>
              </a:rPr>
              <a:t>01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EB6BF1E-DD3F-4AF3-9F34-B3576EB67C1F}"/>
              </a:ext>
            </a:extLst>
          </p:cNvPr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HY견고딕" panose="02030600000101010101" pitchFamily="18" charset="-127"/>
              </a:rPr>
              <a:t>04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1FCA4C4-C333-42DE-B619-618F21E8CCCA}"/>
              </a:ext>
            </a:extLst>
          </p:cNvPr>
          <p:cNvSpPr/>
          <p:nvPr/>
        </p:nvSpPr>
        <p:spPr>
          <a:xfrm>
            <a:off x="0" y="4808765"/>
            <a:ext cx="9144000" cy="836063"/>
          </a:xfrm>
          <a:prstGeom prst="rect">
            <a:avLst/>
          </a:prstGeom>
          <a:scene3d>
            <a:camera prst="perspectiveFront"/>
            <a:lightRig rig="threePt" dir="t"/>
          </a:scene3d>
        </p:spPr>
        <p:txBody>
          <a:bodyPr>
            <a:spAutoFit/>
          </a:bodyPr>
          <a:lstStyle/>
          <a:p>
            <a:pPr algn="ctr" defTabSz="914296">
              <a:lnSpc>
                <a:spcPct val="130000"/>
              </a:lnSpc>
              <a:defRPr/>
            </a:pPr>
            <a:r>
              <a:rPr lang="ko-KR" altLang="en-US" sz="2000" b="1" spc="-100" dirty="0">
                <a:solidFill>
                  <a:srgbClr val="F37D0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▶ </a:t>
            </a:r>
            <a:r>
              <a:rPr lang="ko-KR" altLang="en-US" sz="2000" b="1" spc="-100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회사</a:t>
            </a:r>
            <a:r>
              <a:rPr lang="ko-KR" altLang="en-US" sz="2000" b="1" spc="-100" dirty="0">
                <a:solidFill>
                  <a:srgbClr val="F37D0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 에 대한 정보를 제공하고 </a:t>
            </a:r>
            <a:r>
              <a:rPr lang="ko-KR" altLang="en-US" sz="2000" b="1" spc="-100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신규 사업</a:t>
            </a:r>
            <a:r>
              <a:rPr lang="ko-KR" altLang="en-US" sz="2000" b="1" spc="-100" dirty="0">
                <a:solidFill>
                  <a:srgbClr val="F37D0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에 도움이 되고</a:t>
            </a:r>
            <a:br>
              <a:rPr lang="en-US" altLang="ko-KR" sz="2000" b="1" spc="-100" dirty="0">
                <a:solidFill>
                  <a:srgbClr val="F37D0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</a:br>
            <a:r>
              <a:rPr lang="ko-KR" altLang="en-US" sz="2000" b="1" spc="-100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관리자 기능을 추가한</a:t>
            </a:r>
            <a:r>
              <a:rPr lang="ko-KR" altLang="en-US" sz="2000" b="1" spc="-100" dirty="0">
                <a:solidFill>
                  <a:srgbClr val="F37D0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 홈페이지 구축</a:t>
            </a:r>
            <a:endParaRPr lang="en-US" altLang="ko-KR" sz="2000" b="1" spc="-100" dirty="0">
              <a:solidFill>
                <a:srgbClr val="F37D01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Wingdings" panose="05000000000000000000" pitchFamily="2" charset="2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40611B-24D8-45BD-8F6B-18681BDA718D}"/>
              </a:ext>
            </a:extLst>
          </p:cNvPr>
          <p:cNvSpPr/>
          <p:nvPr/>
        </p:nvSpPr>
        <p:spPr>
          <a:xfrm>
            <a:off x="4427539" y="2636839"/>
            <a:ext cx="3024187" cy="517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회사의 신뢰성을 제공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8D3C42B-A7AD-42EE-8514-E2048DC70DBC}"/>
              </a:ext>
            </a:extLst>
          </p:cNvPr>
          <p:cNvSpPr/>
          <p:nvPr/>
        </p:nvSpPr>
        <p:spPr>
          <a:xfrm>
            <a:off x="4583113" y="3271839"/>
            <a:ext cx="2868612" cy="517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Contact Us</a:t>
            </a:r>
            <a:endParaRPr lang="ko-KR" altLang="en-US" sz="1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18CC02-96A0-4FF0-A41A-CFD1895443B8}"/>
              </a:ext>
            </a:extLst>
          </p:cNvPr>
          <p:cNvSpPr/>
          <p:nvPr/>
        </p:nvSpPr>
        <p:spPr>
          <a:xfrm>
            <a:off x="4583113" y="3914776"/>
            <a:ext cx="2868612" cy="5175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관리자 기능 구현</a:t>
            </a:r>
            <a:endParaRPr lang="ko-KR" altLang="en-US" sz="1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직사각형 44">
            <a:extLst>
              <a:ext uri="{FF2B5EF4-FFF2-40B4-BE49-F238E27FC236}">
                <a16:creationId xmlns:a16="http://schemas.microsoft.com/office/drawing/2014/main" id="{34DD62C9-8549-44C4-A2A4-3B3E45563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8" y="1619251"/>
            <a:ext cx="9144000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quitecta"/>
                <a:ea typeface="Noto Sans CJK KR Medium"/>
                <a:cs typeface="Noto Sans CJK KR Medium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quitecta"/>
                <a:ea typeface="Noto Sans CJK KR Medium"/>
                <a:cs typeface="Noto Sans CJK KR Medium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quitecta"/>
                <a:ea typeface="Noto Sans CJK KR Medium"/>
                <a:cs typeface="Noto Sans CJK KR Medium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quitecta"/>
                <a:ea typeface="Noto Sans CJK KR Medium"/>
                <a:cs typeface="Noto Sans CJK KR Medium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quitecta"/>
                <a:ea typeface="Noto Sans CJK KR Medium"/>
                <a:cs typeface="Noto Sans CJK KR Medium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quitecta"/>
                <a:ea typeface="Noto Sans CJK KR Medium"/>
                <a:cs typeface="Noto Sans CJK KR Medium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quitecta"/>
                <a:ea typeface="Noto Sans CJK KR Medium"/>
                <a:cs typeface="Noto Sans CJK KR Medium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quitecta"/>
                <a:ea typeface="Noto Sans CJK KR Medium"/>
                <a:cs typeface="Noto Sans CJK KR Medium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quitecta"/>
                <a:ea typeface="Noto Sans CJK KR Medium"/>
                <a:cs typeface="Noto Sans CJK KR Medium"/>
              </a:defRPr>
            </a:lvl9pPr>
          </a:lstStyle>
          <a:p>
            <a:pPr algn="ctr" eaLnBrk="1" hangingPunct="1"/>
            <a:r>
              <a:rPr kumimoji="0" lang="ko-KR" altLang="en-US" sz="1700" b="1" dirty="0">
                <a:solidFill>
                  <a:srgbClr val="10284C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배달의민족 도현"/>
              </a:rPr>
              <a:t>사이트 구축 방향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920DB1-096E-4AD8-A28D-41698457145E}"/>
              </a:ext>
            </a:extLst>
          </p:cNvPr>
          <p:cNvSpPr txBox="1"/>
          <p:nvPr/>
        </p:nvSpPr>
        <p:spPr>
          <a:xfrm>
            <a:off x="1501776" y="2348880"/>
            <a:ext cx="574675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목적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B6369D-F9F1-4284-BB99-E740378CB4B5}"/>
              </a:ext>
            </a:extLst>
          </p:cNvPr>
          <p:cNvSpPr txBox="1"/>
          <p:nvPr/>
        </p:nvSpPr>
        <p:spPr>
          <a:xfrm>
            <a:off x="7021513" y="2348880"/>
            <a:ext cx="646112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200" b="1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방향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A22838C-1B15-4D11-9302-A2D087E4EF3E}"/>
              </a:ext>
            </a:extLst>
          </p:cNvPr>
          <p:cNvCxnSpPr/>
          <p:nvPr/>
        </p:nvCxnSpPr>
        <p:spPr>
          <a:xfrm>
            <a:off x="4356100" y="1989138"/>
            <a:ext cx="431800" cy="0"/>
          </a:xfrm>
          <a:prstGeom prst="line">
            <a:avLst/>
          </a:prstGeom>
          <a:ln w="12700">
            <a:solidFill>
              <a:srgbClr val="424E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오각형 2">
            <a:extLst>
              <a:ext uri="{FF2B5EF4-FFF2-40B4-BE49-F238E27FC236}">
                <a16:creationId xmlns:a16="http://schemas.microsoft.com/office/drawing/2014/main" id="{A57AA62D-6CF7-4B5F-8F2F-A9F47AC8FC79}"/>
              </a:ext>
            </a:extLst>
          </p:cNvPr>
          <p:cNvSpPr/>
          <p:nvPr/>
        </p:nvSpPr>
        <p:spPr>
          <a:xfrm>
            <a:off x="1692274" y="2636839"/>
            <a:ext cx="3095625" cy="522287"/>
          </a:xfrm>
          <a:prstGeom prst="homePlate">
            <a:avLst>
              <a:gd name="adj" fmla="val 43509"/>
            </a:avLst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회사를 소개하는 목적</a:t>
            </a:r>
          </a:p>
        </p:txBody>
      </p:sp>
      <p:sp>
        <p:nvSpPr>
          <p:cNvPr id="21" name="오각형 16">
            <a:extLst>
              <a:ext uri="{FF2B5EF4-FFF2-40B4-BE49-F238E27FC236}">
                <a16:creationId xmlns:a16="http://schemas.microsoft.com/office/drawing/2014/main" id="{B93F8656-C483-457E-860A-7CE827E3A600}"/>
              </a:ext>
            </a:extLst>
          </p:cNvPr>
          <p:cNvSpPr/>
          <p:nvPr/>
        </p:nvSpPr>
        <p:spPr>
          <a:xfrm>
            <a:off x="1692276" y="3267075"/>
            <a:ext cx="3095625" cy="522288"/>
          </a:xfrm>
          <a:prstGeom prst="homePlate">
            <a:avLst>
              <a:gd name="adj" fmla="val 43509"/>
            </a:avLst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신규 사업 추진</a:t>
            </a:r>
          </a:p>
        </p:txBody>
      </p:sp>
      <p:sp>
        <p:nvSpPr>
          <p:cNvPr id="22" name="오각형 17">
            <a:extLst>
              <a:ext uri="{FF2B5EF4-FFF2-40B4-BE49-F238E27FC236}">
                <a16:creationId xmlns:a16="http://schemas.microsoft.com/office/drawing/2014/main" id="{A093E3CE-DC6E-4A7A-A369-AF8D9CB31E38}"/>
              </a:ext>
            </a:extLst>
          </p:cNvPr>
          <p:cNvSpPr/>
          <p:nvPr/>
        </p:nvSpPr>
        <p:spPr>
          <a:xfrm>
            <a:off x="1692276" y="3914775"/>
            <a:ext cx="3095625" cy="522288"/>
          </a:xfrm>
          <a:prstGeom prst="homePlate">
            <a:avLst>
              <a:gd name="adj" fmla="val 43509"/>
            </a:avLst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관리자의 편의성</a:t>
            </a:r>
          </a:p>
        </p:txBody>
      </p:sp>
    </p:spTree>
    <p:extLst>
      <p:ext uri="{BB962C8B-B14F-4D97-AF65-F5344CB8AC3E}">
        <p14:creationId xmlns:p14="http://schemas.microsoft.com/office/powerpoint/2010/main" val="34545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38647" y="155129"/>
            <a:ext cx="1457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일정계획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28" name="Group 112">
            <a:extLst>
              <a:ext uri="{FF2B5EF4-FFF2-40B4-BE49-F238E27FC236}">
                <a16:creationId xmlns:a16="http://schemas.microsoft.com/office/drawing/2014/main" id="{03011E02-B37A-40A5-8824-44E5AAC89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781420"/>
              </p:ext>
            </p:extLst>
          </p:nvPr>
        </p:nvGraphicFramePr>
        <p:xfrm>
          <a:off x="930428" y="980728"/>
          <a:ext cx="8034053" cy="5365560"/>
        </p:xfrm>
        <a:graphic>
          <a:graphicData uri="http://schemas.openxmlformats.org/drawingml/2006/table">
            <a:tbl>
              <a:tblPr/>
              <a:tblGrid>
                <a:gridCol w="959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9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88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0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787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93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93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5964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업무협의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(4/1)</a:t>
                      </a:r>
                    </a:p>
                  </a:txBody>
                  <a:tcPr marL="36000" marR="36000" marT="36000" marB="36000" horzOverflow="overflow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요구사항 확정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(4/8)</a:t>
                      </a: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분석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/</a:t>
                      </a: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설계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(~4/14)</a:t>
                      </a: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확정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(4/15)</a:t>
                      </a: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디자인 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&amp; </a:t>
                      </a: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개발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(5/6~6/2)</a:t>
                      </a: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디버깅 검증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(6/3)</a:t>
                      </a: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업무적합도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검증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(6/4)</a:t>
                      </a: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발표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(6/10)</a:t>
                      </a: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Key Task</a:t>
                      </a:r>
                    </a:p>
                  </a:txBody>
                  <a:tcPr marL="83127" marR="83127" marT="36000" marB="36000" horzOverflow="overflow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홈페이지 기획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방향성 검토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요구사항 확정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진행일정 공유 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회사 업무기능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페이지 구성도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  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회사소식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  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회사소개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  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공지사항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  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일정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커뮤니티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  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고객지원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화면 설계도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 </a:t>
                      </a:r>
                      <a:r>
                        <a:rPr kumimoji="1" lang="en-US" altLang="ko-KR" sz="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ppt </a:t>
                      </a:r>
                      <a:r>
                        <a:rPr kumimoji="1" lang="ko-KR" altLang="en-US" sz="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설계</a:t>
                      </a:r>
                      <a:endParaRPr kumimoji="1" lang="en-US" altLang="ko-KR" sz="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PPT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작성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반응형 웹 기반 홈페이지 작성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개발 진행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:  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부트스트랩 프레임워크 기반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메인 템플릿 작성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메인 페이지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(index.html)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Work, </a:t>
                      </a: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Fortpolio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About, Team,         </a:t>
                      </a: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Conteact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컨텐츠 개발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    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관리자 페이지 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일정관리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재무관리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실적관리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고객지원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통합테스트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프로그램 시연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디버깅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오류수정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운영 체계 구축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실무 사용 요건 분석</a:t>
                      </a: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기능구현 확인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서비스 확인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최종 검증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발표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회의간 공통사항</a:t>
                      </a:r>
                    </a:p>
                  </a:txBody>
                  <a:tcPr marL="83127" marR="83127" marT="36000" marB="36000" horzOverflow="overflow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요구사항 명확화</a:t>
                      </a:r>
                    </a:p>
                  </a:txBody>
                  <a:tcPr marL="36000" marR="36000" marT="36000" marB="36000" horzOverflow="overflow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개발 범위 및 기간 확정</a:t>
                      </a: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명명규칙 정의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개발환경 구축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요구사항 정의서 작성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기능 충족요건 확인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오픈소스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개발 단위 테스트 진행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개발 시 업무사항 정의서 작성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유용성 검증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디버깅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오류수정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업무 환경 테스트</a:t>
                      </a: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참여 인원간 회의 중점사항</a:t>
                      </a:r>
                    </a:p>
                  </a:txBody>
                  <a:tcPr marL="83127" marR="83127" marT="36000" marB="36000" horzOverflow="overflow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300">
                <a:tc gridSpan="8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오상민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이승빈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기획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: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페이지 구성도 작성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 설계도 작성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요구사항 명확화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명명규칙 정의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개발환경 구축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요구사항 정의서 작성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PPT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작성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부트스트랩 기반 메인 템플릿 작성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개발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: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메인프레임 작성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메인 페이지 개발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회사소식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회사소개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공지사항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일정관리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개발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디버깅검증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: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통합테스트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프로그램 시연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디버깅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오류수정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업무 적합도 검증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: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업무환경 테스트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2727" marR="32727" marT="36000" marB="36000" horzOverflow="overflow">
                    <a:lnL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6000" marR="36000" marT="36000" marB="36000" horzOverflow="overflow">
                    <a:lnL w="12700" cap="flat" cmpd="sng" algn="ctr">
                      <a:solidFill>
                        <a:schemeClr val="bg2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id="{99C2B2FB-3A18-42D1-B4B5-90F9D307C57E}"/>
              </a:ext>
            </a:extLst>
          </p:cNvPr>
          <p:cNvSpPr/>
          <p:nvPr/>
        </p:nvSpPr>
        <p:spPr>
          <a:xfrm>
            <a:off x="-9283" y="1804348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2" name="직각 삼각형 31">
            <a:extLst>
              <a:ext uri="{FF2B5EF4-FFF2-40B4-BE49-F238E27FC236}">
                <a16:creationId xmlns:a16="http://schemas.microsoft.com/office/drawing/2014/main" id="{10EF9151-A399-4316-B132-A9DD2708825C}"/>
              </a:ext>
            </a:extLst>
          </p:cNvPr>
          <p:cNvSpPr/>
          <p:nvPr/>
        </p:nvSpPr>
        <p:spPr>
          <a:xfrm rot="5400000">
            <a:off x="702755" y="2134422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6329BB-1005-4B3E-BD6A-CDB243A782DA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HY견고딕" panose="02030600000101010101" pitchFamily="18" charset="-127"/>
              </a:rPr>
              <a:t>02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9E18057-31BB-4898-9AB8-C0A436F48E91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HY견고딕" panose="02030600000101010101" pitchFamily="18" charset="-127"/>
              </a:rPr>
              <a:t>03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13A894-2768-436D-B428-1022DB9DF598}"/>
              </a:ext>
            </a:extLst>
          </p:cNvPr>
          <p:cNvSpPr txBox="1"/>
          <p:nvPr/>
        </p:nvSpPr>
        <p:spPr>
          <a:xfrm>
            <a:off x="10750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lt"/>
                <a:ea typeface="HY견고딕" panose="02030600000101010101" pitchFamily="18" charset="-127"/>
              </a:rPr>
              <a:t>01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94FD54A-DBD8-477A-B35E-B654AC230FD4}"/>
              </a:ext>
            </a:extLst>
          </p:cNvPr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HY견고딕" panose="02030600000101010101" pitchFamily="18" charset="-127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12134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2268509"/>
            <a:ext cx="834325" cy="343501"/>
          </a:xfrm>
          <a:prstGeom prst="rect">
            <a:avLst/>
          </a:prstGeom>
          <a:solidFill>
            <a:srgbClr val="272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2598583"/>
            <a:ext cx="81142" cy="108000"/>
          </a:xfrm>
          <a:prstGeom prst="rt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92CD730-7053-45B5-86A6-C6FC2A1055CC}"/>
              </a:ext>
            </a:extLst>
          </p:cNvPr>
          <p:cNvCxnSpPr/>
          <p:nvPr/>
        </p:nvCxnSpPr>
        <p:spPr>
          <a:xfrm>
            <a:off x="2437555" y="3317179"/>
            <a:ext cx="4870749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9358DC3-BC31-4A9A-8BE5-22E8ED442650}"/>
              </a:ext>
            </a:extLst>
          </p:cNvPr>
          <p:cNvSpPr txBox="1"/>
          <p:nvPr/>
        </p:nvSpPr>
        <p:spPr>
          <a:xfrm>
            <a:off x="738646" y="155129"/>
            <a:ext cx="2236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Site Map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F15B835-B5A0-49DF-A57B-BB19445B6856}"/>
              </a:ext>
            </a:extLst>
          </p:cNvPr>
          <p:cNvCxnSpPr/>
          <p:nvPr/>
        </p:nvCxnSpPr>
        <p:spPr>
          <a:xfrm rot="10800000">
            <a:off x="2953582" y="2059707"/>
            <a:ext cx="2592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3A72724-572D-48AE-AA26-36B7216852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549936"/>
              </p:ext>
            </p:extLst>
          </p:nvPr>
        </p:nvGraphicFramePr>
        <p:xfrm>
          <a:off x="2688062" y="1916832"/>
          <a:ext cx="1357322" cy="2133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573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555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>
                          <a:solidFill>
                            <a:schemeClr val="bg1"/>
                          </a:solidFill>
                          <a:latin typeface="+mn-ea"/>
                        </a:rPr>
                        <a:t>Index.html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9D30568-804B-4721-97BE-772469F208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692207"/>
              </p:ext>
            </p:extLst>
          </p:nvPr>
        </p:nvGraphicFramePr>
        <p:xfrm>
          <a:off x="3638138" y="2702650"/>
          <a:ext cx="1000132" cy="2133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00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555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</a:rPr>
                        <a:t>Index.html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8F015FF-9AAF-49CD-8D64-576DE70DA3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514369"/>
              </p:ext>
            </p:extLst>
          </p:nvPr>
        </p:nvGraphicFramePr>
        <p:xfrm>
          <a:off x="4719913" y="2702650"/>
          <a:ext cx="1000132" cy="2133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00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555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</a:rPr>
                        <a:t>Admin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539F085C-A78C-48CF-86C7-B234A49BE6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341565"/>
              </p:ext>
            </p:extLst>
          </p:nvPr>
        </p:nvGraphicFramePr>
        <p:xfrm>
          <a:off x="3638138" y="3274154"/>
          <a:ext cx="1000132" cy="2133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00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555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</a:rPr>
                        <a:t>Work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B277095-111B-4A42-B555-A0028A9BAC90}"/>
              </a:ext>
            </a:extLst>
          </p:cNvPr>
          <p:cNvCxnSpPr/>
          <p:nvPr/>
        </p:nvCxnSpPr>
        <p:spPr>
          <a:xfrm rot="5400000">
            <a:off x="3973054" y="2274914"/>
            <a:ext cx="432000" cy="1588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F6D6A9F-9884-4562-B318-0F336536B367}"/>
              </a:ext>
            </a:extLst>
          </p:cNvPr>
          <p:cNvCxnSpPr>
            <a:cxnSpLocks/>
          </p:cNvCxnSpPr>
          <p:nvPr/>
        </p:nvCxnSpPr>
        <p:spPr>
          <a:xfrm flipH="1">
            <a:off x="4176284" y="2497275"/>
            <a:ext cx="1033490" cy="585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A6E4470-4DDC-4138-B13B-EA4F19909FF8}"/>
              </a:ext>
            </a:extLst>
          </p:cNvPr>
          <p:cNvCxnSpPr/>
          <p:nvPr/>
        </p:nvCxnSpPr>
        <p:spPr>
          <a:xfrm rot="5400000">
            <a:off x="4078021" y="2594699"/>
            <a:ext cx="214314" cy="1588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0BE36FEF-DDAE-41A8-8F53-5B559E7E64A7}"/>
              </a:ext>
            </a:extLst>
          </p:cNvPr>
          <p:cNvCxnSpPr/>
          <p:nvPr/>
        </p:nvCxnSpPr>
        <p:spPr>
          <a:xfrm rot="5400000">
            <a:off x="5103411" y="2594699"/>
            <a:ext cx="214314" cy="1588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DECA8AE-41DF-461D-B696-E2523A67A1D4}"/>
              </a:ext>
            </a:extLst>
          </p:cNvPr>
          <p:cNvCxnSpPr/>
          <p:nvPr/>
        </p:nvCxnSpPr>
        <p:spPr>
          <a:xfrm rot="5400000">
            <a:off x="4000369" y="3094154"/>
            <a:ext cx="360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0AF56F6-2F19-41F3-9340-DDF5B7562C35}"/>
              </a:ext>
            </a:extLst>
          </p:cNvPr>
          <p:cNvCxnSpPr/>
          <p:nvPr/>
        </p:nvCxnSpPr>
        <p:spPr>
          <a:xfrm rot="5400000">
            <a:off x="5029774" y="3094154"/>
            <a:ext cx="360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BC2E294D-8BCB-4EF4-8D1E-5AC266878C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861692"/>
              </p:ext>
            </p:extLst>
          </p:nvPr>
        </p:nvGraphicFramePr>
        <p:xfrm>
          <a:off x="4719913" y="3274154"/>
          <a:ext cx="1000132" cy="2133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00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555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</a:rPr>
                        <a:t>일정관리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74F28B82-DBEE-4CF1-98EB-DED9A4772F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683115"/>
              </p:ext>
            </p:extLst>
          </p:nvPr>
        </p:nvGraphicFramePr>
        <p:xfrm>
          <a:off x="4709708" y="3845658"/>
          <a:ext cx="1000132" cy="2133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00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555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</a:rPr>
                        <a:t>실적관리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41D5DD0D-3485-462A-A9D6-F5F9A5010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345132"/>
              </p:ext>
            </p:extLst>
          </p:nvPr>
        </p:nvGraphicFramePr>
        <p:xfrm>
          <a:off x="3638138" y="3560860"/>
          <a:ext cx="1000132" cy="2133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00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555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</a:rPr>
                        <a:t>FORTFOLIO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9284B309-D72E-44A0-9EC2-948CFC3FED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561078"/>
              </p:ext>
            </p:extLst>
          </p:nvPr>
        </p:nvGraphicFramePr>
        <p:xfrm>
          <a:off x="4723996" y="3560860"/>
          <a:ext cx="1000132" cy="2133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00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555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</a:rPr>
                        <a:t>재무관리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BECF714E-E868-4378-B3F9-D946BB395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774600"/>
              </p:ext>
            </p:extLst>
          </p:nvPr>
        </p:nvGraphicFramePr>
        <p:xfrm>
          <a:off x="4709708" y="4132364"/>
          <a:ext cx="1000132" cy="2133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00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555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</a:rPr>
                        <a:t>고객지원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F7DBD8B9-0283-4D31-B4A6-FC1DF9E64E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931305"/>
              </p:ext>
            </p:extLst>
          </p:nvPr>
        </p:nvGraphicFramePr>
        <p:xfrm>
          <a:off x="3638138" y="3846612"/>
          <a:ext cx="1000132" cy="2133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00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555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</a:rPr>
                        <a:t>About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CC0B5D98-21A7-4E53-86E8-9E84AD778F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810970"/>
              </p:ext>
            </p:extLst>
          </p:nvPr>
        </p:nvGraphicFramePr>
        <p:xfrm>
          <a:off x="4331136" y="1916832"/>
          <a:ext cx="1357322" cy="2133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573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555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>
                          <a:solidFill>
                            <a:schemeClr val="bg1"/>
                          </a:solidFill>
                          <a:latin typeface="+mn-ea"/>
                        </a:rPr>
                        <a:t>로그인</a:t>
                      </a:r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2" name="TextBox 61">
            <a:extLst>
              <a:ext uri="{FF2B5EF4-FFF2-40B4-BE49-F238E27FC236}">
                <a16:creationId xmlns:a16="http://schemas.microsoft.com/office/drawing/2014/main" id="{7CB73E02-4418-40B1-A8D9-06606CDC9326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HY견고딕" panose="02030600000101010101" pitchFamily="18" charset="-127"/>
              </a:rPr>
              <a:t>02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612C49D-2654-4FC6-A304-B8A605D28BE9}"/>
              </a:ext>
            </a:extLst>
          </p:cNvPr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HY견고딕" panose="02030600000101010101" pitchFamily="18" charset="-127"/>
              </a:rPr>
              <a:t>03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DB88133-D0FC-4D5D-A15A-42A88FC7980F}"/>
              </a:ext>
            </a:extLst>
          </p:cNvPr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HY견고딕" panose="02030600000101010101" pitchFamily="18" charset="-127"/>
              </a:rPr>
              <a:t>04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382CEEB-4E2F-4356-9979-893F8D8F1D45}"/>
              </a:ext>
            </a:extLst>
          </p:cNvPr>
          <p:cNvSpPr txBox="1"/>
          <p:nvPr/>
        </p:nvSpPr>
        <p:spPr>
          <a:xfrm>
            <a:off x="107504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lt"/>
                <a:ea typeface="HY견고딕" panose="02030600000101010101" pitchFamily="18" charset="-127"/>
              </a:rPr>
              <a:t>01</a:t>
            </a: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79C5A01C-EBB4-4174-9D3F-CBB81075A6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049225"/>
              </p:ext>
            </p:extLst>
          </p:nvPr>
        </p:nvGraphicFramePr>
        <p:xfrm>
          <a:off x="4338836" y="2193842"/>
          <a:ext cx="1357322" cy="2133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573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555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>
                          <a:solidFill>
                            <a:schemeClr val="bg1"/>
                          </a:solidFill>
                          <a:latin typeface="+mn-ea"/>
                        </a:rPr>
                        <a:t>회원가입</a:t>
                      </a:r>
                      <a:endParaRPr lang="en-US" altLang="ko-KR" sz="800" b="1" dirty="0">
                        <a:solidFill>
                          <a:schemeClr val="bg1"/>
                        </a:solidFill>
                        <a:latin typeface="+mn-e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25894D1B-B5ED-4840-891F-26A6647B4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542991"/>
              </p:ext>
            </p:extLst>
          </p:nvPr>
        </p:nvGraphicFramePr>
        <p:xfrm>
          <a:off x="3638138" y="4151744"/>
          <a:ext cx="1000132" cy="2133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00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555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</a:rPr>
                        <a:t>TEAM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71F97E0F-34C7-45F6-835C-186B3147C1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741041"/>
              </p:ext>
            </p:extLst>
          </p:nvPr>
        </p:nvGraphicFramePr>
        <p:xfrm>
          <a:off x="3638138" y="4439776"/>
          <a:ext cx="1000132" cy="2133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00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555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</a:rPr>
                        <a:t>contact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339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386096" y="2888940"/>
            <a:ext cx="2371808" cy="1080120"/>
            <a:chOff x="3390270" y="2495282"/>
            <a:chExt cx="2371808" cy="1080120"/>
          </a:xfrm>
        </p:grpSpPr>
        <p:sp>
          <p:nvSpPr>
            <p:cNvPr id="4" name="TextBox 3"/>
            <p:cNvSpPr txBox="1"/>
            <p:nvPr/>
          </p:nvSpPr>
          <p:spPr>
            <a:xfrm>
              <a:off x="3390270" y="2495282"/>
              <a:ext cx="237180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화면설계도</a:t>
              </a:r>
              <a:endParaRPr lang="en-US" altLang="ko-KR" sz="30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990" y="3206070"/>
              <a:ext cx="1710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Design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65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1415</TotalTime>
  <Words>582</Words>
  <Application>Microsoft Office PowerPoint</Application>
  <PresentationFormat>화면 슬라이드 쇼(4:3)</PresentationFormat>
  <Paragraphs>233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Arial Rounded MT Bold</vt:lpstr>
      <vt:lpstr>Arial</vt:lpstr>
      <vt:lpstr>맑은 고딕</vt:lpstr>
      <vt:lpstr>굴림</vt:lpstr>
      <vt:lpstr>HY견고딕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</dc:creator>
  <cp:lastModifiedBy>오 상민</cp:lastModifiedBy>
  <cp:revision>97</cp:revision>
  <dcterms:created xsi:type="dcterms:W3CDTF">2013-09-05T09:43:46Z</dcterms:created>
  <dcterms:modified xsi:type="dcterms:W3CDTF">2019-06-03T16:16:22Z</dcterms:modified>
</cp:coreProperties>
</file>